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57"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9" r:id="rId61"/>
    <p:sldId id="320" r:id="rId62"/>
    <p:sldId id="321" r:id="rId63"/>
    <p:sldId id="322" r:id="rId64"/>
    <p:sldId id="323" r:id="rId65"/>
    <p:sldId id="324" r:id="rId66"/>
    <p:sldId id="318"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CB97493-87D3-4D1D-888B-EC75639204DC}" type="datetimeFigureOut">
              <a:rPr lang="en-IN" smtClean="0"/>
              <a:t>11-01-2024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285811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CB97493-87D3-4D1D-888B-EC75639204DC}" type="datetimeFigureOut">
              <a:rPr lang="en-IN" smtClean="0"/>
              <a:t>11-01-2024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236512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CB97493-87D3-4D1D-888B-EC75639204DC}" type="datetimeFigureOut">
              <a:rPr lang="en-IN" smtClean="0"/>
              <a:t>11-01-2024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399106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CB97493-87D3-4D1D-888B-EC75639204DC}" type="datetimeFigureOut">
              <a:rPr lang="en-IN" smtClean="0"/>
              <a:t>11-01-2024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70845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B97493-87D3-4D1D-888B-EC75639204DC}" type="datetimeFigureOut">
              <a:rPr lang="en-IN" smtClean="0"/>
              <a:t>11-01-2024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113010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CB97493-87D3-4D1D-888B-EC75639204DC}" type="datetimeFigureOut">
              <a:rPr lang="en-IN" smtClean="0"/>
              <a:t>11-01-2024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266047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CB97493-87D3-4D1D-888B-EC75639204DC}" type="datetimeFigureOut">
              <a:rPr lang="en-IN" smtClean="0"/>
              <a:t>11-01-2024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2066613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CB97493-87D3-4D1D-888B-EC75639204DC}" type="datetimeFigureOut">
              <a:rPr lang="en-IN" smtClean="0"/>
              <a:t>11-01-2024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48312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97493-87D3-4D1D-888B-EC75639204DC}" type="datetimeFigureOut">
              <a:rPr lang="en-IN" smtClean="0"/>
              <a:t>11-01-2024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22162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B97493-87D3-4D1D-888B-EC75639204DC}" type="datetimeFigureOut">
              <a:rPr lang="en-IN" smtClean="0"/>
              <a:t>11-01-2024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112558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B97493-87D3-4D1D-888B-EC75639204DC}" type="datetimeFigureOut">
              <a:rPr lang="en-IN" smtClean="0"/>
              <a:t>11-01-2024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131BF2-6091-4E52-B8D0-70CAA4021CC5}" type="slidenum">
              <a:rPr lang="en-IN" smtClean="0"/>
              <a:t>‹#›</a:t>
            </a:fld>
            <a:endParaRPr lang="en-IN"/>
          </a:p>
        </p:txBody>
      </p:sp>
    </p:spTree>
    <p:extLst>
      <p:ext uri="{BB962C8B-B14F-4D97-AF65-F5344CB8AC3E}">
        <p14:creationId xmlns:p14="http://schemas.microsoft.com/office/powerpoint/2010/main" val="5988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B97493-87D3-4D1D-888B-EC75639204DC}" type="datetimeFigureOut">
              <a:rPr lang="en-IN" smtClean="0"/>
              <a:t>11-01-2024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31BF2-6091-4E52-B8D0-70CAA4021CC5}" type="slidenum">
              <a:rPr lang="en-IN" smtClean="0"/>
              <a:t>‹#›</a:t>
            </a:fld>
            <a:endParaRPr lang="en-IN"/>
          </a:p>
        </p:txBody>
      </p:sp>
    </p:spTree>
    <p:extLst>
      <p:ext uri="{BB962C8B-B14F-4D97-AF65-F5344CB8AC3E}">
        <p14:creationId xmlns:p14="http://schemas.microsoft.com/office/powerpoint/2010/main" val="3041530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smtClean="0">
                <a:solidFill>
                  <a:srgbClr val="FF0000"/>
                </a:solidFill>
              </a:rPr>
              <a:t>DATA LINK LAYER(DLL)</a:t>
            </a:r>
            <a:endParaRPr lang="en-IN" dirty="0">
              <a:solidFill>
                <a:srgbClr val="FF0000"/>
              </a:solidFill>
            </a:endParaRPr>
          </a:p>
        </p:txBody>
      </p:sp>
      <p:sp>
        <p:nvSpPr>
          <p:cNvPr id="3" name="Subtitle 2"/>
          <p:cNvSpPr>
            <a:spLocks noGrp="1"/>
          </p:cNvSpPr>
          <p:nvPr>
            <p:ph type="subTitle" idx="1"/>
          </p:nvPr>
        </p:nvSpPr>
        <p:spPr>
          <a:xfrm>
            <a:off x="1524000" y="3509963"/>
            <a:ext cx="9144000" cy="1655762"/>
          </a:xfrm>
        </p:spPr>
        <p:txBody>
          <a:bodyPr/>
          <a:lstStyle/>
          <a:p>
            <a:r>
              <a:rPr lang="en-US" dirty="0" smtClean="0"/>
              <a:t>HARISH KUMAR H C</a:t>
            </a:r>
          </a:p>
          <a:p>
            <a:r>
              <a:rPr lang="en-US" dirty="0" smtClean="0"/>
              <a:t>Asst.Professor</a:t>
            </a:r>
            <a:endParaRPr lang="en-IN" dirty="0"/>
          </a:p>
        </p:txBody>
      </p:sp>
    </p:spTree>
    <p:extLst>
      <p:ext uri="{BB962C8B-B14F-4D97-AF65-F5344CB8AC3E}">
        <p14:creationId xmlns:p14="http://schemas.microsoft.com/office/powerpoint/2010/main" val="2982849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rgbClr val="FF0000"/>
                </a:solidFill>
              </a:rPr>
              <a:t>Error </a:t>
            </a:r>
            <a:r>
              <a:rPr lang="es-ES" dirty="0">
                <a:solidFill>
                  <a:srgbClr val="FF0000"/>
                </a:solidFill>
              </a:rPr>
              <a:t>Detection vs. Error Correction</a:t>
            </a:r>
            <a:endParaRPr lang="en-IN" dirty="0">
              <a:solidFill>
                <a:srgbClr val="FF0000"/>
              </a:solidFill>
            </a:endParaRPr>
          </a:p>
        </p:txBody>
      </p:sp>
      <p:sp>
        <p:nvSpPr>
          <p:cNvPr id="3" name="Content Placeholder 2"/>
          <p:cNvSpPr>
            <a:spLocks noGrp="1"/>
          </p:cNvSpPr>
          <p:nvPr>
            <p:ph idx="1"/>
          </p:nvPr>
        </p:nvSpPr>
        <p:spPr>
          <a:xfrm>
            <a:off x="838200" y="1690688"/>
            <a:ext cx="10515600" cy="4787385"/>
          </a:xfrm>
        </p:spPr>
        <p:txBody>
          <a:bodyPr>
            <a:normAutofit lnSpcReduction="10000"/>
          </a:bodyPr>
          <a:lstStyle/>
          <a:p>
            <a:pPr marL="0" indent="0">
              <a:buNone/>
            </a:pPr>
            <a:r>
              <a:rPr lang="en-US" dirty="0" smtClean="0"/>
              <a:t>Error-correction </a:t>
            </a:r>
            <a:r>
              <a:rPr lang="en-US" dirty="0"/>
              <a:t>is more difficult than error-detection.</a:t>
            </a:r>
          </a:p>
          <a:p>
            <a:pPr marL="0" indent="0">
              <a:buNone/>
            </a:pPr>
            <a:r>
              <a:rPr lang="en-US" dirty="0" smtClean="0"/>
              <a:t>1) </a:t>
            </a:r>
            <a:r>
              <a:rPr lang="en-US" dirty="0" smtClean="0">
                <a:solidFill>
                  <a:srgbClr val="0070C0"/>
                </a:solidFill>
              </a:rPr>
              <a:t>Error </a:t>
            </a:r>
            <a:r>
              <a:rPr lang="en-US" dirty="0">
                <a:solidFill>
                  <a:srgbClr val="0070C0"/>
                </a:solidFill>
              </a:rPr>
              <a:t>Detection</a:t>
            </a:r>
          </a:p>
          <a:p>
            <a:pPr lvl="1"/>
            <a:r>
              <a:rPr lang="en-US" dirty="0" smtClean="0"/>
              <a:t>Here</a:t>
            </a:r>
            <a:r>
              <a:rPr lang="en-US" dirty="0"/>
              <a:t>, we are checking whether any error has occurred or not.</a:t>
            </a:r>
          </a:p>
          <a:p>
            <a:pPr lvl="1"/>
            <a:r>
              <a:rPr lang="en-US" dirty="0" smtClean="0"/>
              <a:t>The </a:t>
            </a:r>
            <a:r>
              <a:rPr lang="en-US" dirty="0"/>
              <a:t>answer is a simple YES or NO.</a:t>
            </a:r>
          </a:p>
          <a:p>
            <a:pPr lvl="1"/>
            <a:r>
              <a:rPr lang="en-US" dirty="0" smtClean="0"/>
              <a:t>We </a:t>
            </a:r>
            <a:r>
              <a:rPr lang="en-US" dirty="0"/>
              <a:t>are not interested in the number of corrupted-bits.</a:t>
            </a:r>
          </a:p>
          <a:p>
            <a:pPr marL="0" indent="0">
              <a:buNone/>
            </a:pPr>
            <a:r>
              <a:rPr lang="en-US" dirty="0" smtClean="0"/>
              <a:t>2) </a:t>
            </a:r>
            <a:r>
              <a:rPr lang="en-US" dirty="0" smtClean="0">
                <a:solidFill>
                  <a:srgbClr val="0070C0"/>
                </a:solidFill>
              </a:rPr>
              <a:t>Error </a:t>
            </a:r>
            <a:r>
              <a:rPr lang="en-US" dirty="0">
                <a:solidFill>
                  <a:srgbClr val="0070C0"/>
                </a:solidFill>
              </a:rPr>
              <a:t>Correction</a:t>
            </a:r>
          </a:p>
          <a:p>
            <a:pPr lvl="1"/>
            <a:r>
              <a:rPr lang="en-US" dirty="0" smtClean="0"/>
              <a:t>Here</a:t>
            </a:r>
            <a:r>
              <a:rPr lang="en-US" dirty="0"/>
              <a:t>, we need to know</a:t>
            </a:r>
          </a:p>
          <a:p>
            <a:pPr lvl="2"/>
            <a:r>
              <a:rPr lang="en-US" dirty="0" smtClean="0"/>
              <a:t>exact </a:t>
            </a:r>
            <a:r>
              <a:rPr lang="en-US" dirty="0"/>
              <a:t>number of corrupted-bits and</a:t>
            </a:r>
          </a:p>
          <a:p>
            <a:pPr lvl="2"/>
            <a:r>
              <a:rPr lang="en-US" dirty="0" smtClean="0"/>
              <a:t>location </a:t>
            </a:r>
            <a:r>
              <a:rPr lang="en-US" dirty="0"/>
              <a:t>of bits in the message.</a:t>
            </a:r>
          </a:p>
          <a:p>
            <a:pPr marL="0" indent="0">
              <a:buNone/>
            </a:pPr>
            <a:r>
              <a:rPr lang="en-US" dirty="0" smtClean="0"/>
              <a:t>Two </a:t>
            </a:r>
            <a:r>
              <a:rPr lang="en-US" dirty="0"/>
              <a:t>important factors to be considered:</a:t>
            </a:r>
          </a:p>
          <a:p>
            <a:pPr marL="914400" lvl="1" indent="-457200">
              <a:buFont typeface="+mj-lt"/>
              <a:buAutoNum type="arabicPeriod"/>
            </a:pPr>
            <a:r>
              <a:rPr lang="en-US" dirty="0" smtClean="0"/>
              <a:t>Number </a:t>
            </a:r>
            <a:r>
              <a:rPr lang="en-US" dirty="0"/>
              <a:t>of errors and</a:t>
            </a:r>
          </a:p>
          <a:p>
            <a:pPr marL="914400" lvl="1" indent="-457200">
              <a:buFont typeface="+mj-lt"/>
              <a:buAutoNum type="arabicPeriod"/>
            </a:pPr>
            <a:r>
              <a:rPr lang="en-US" dirty="0" smtClean="0"/>
              <a:t>Message-size. </a:t>
            </a:r>
            <a:endParaRPr lang="en-US" dirty="0"/>
          </a:p>
          <a:p>
            <a:endParaRPr lang="en-IN" dirty="0"/>
          </a:p>
        </p:txBody>
      </p:sp>
    </p:spTree>
    <p:extLst>
      <p:ext uri="{BB962C8B-B14F-4D97-AF65-F5344CB8AC3E}">
        <p14:creationId xmlns:p14="http://schemas.microsoft.com/office/powerpoint/2010/main" val="174652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095"/>
            <a:ext cx="10515600" cy="858367"/>
          </a:xfrm>
        </p:spPr>
        <p:txBody>
          <a:bodyPr/>
          <a:lstStyle/>
          <a:p>
            <a:r>
              <a:rPr lang="en-IN" dirty="0" smtClean="0">
                <a:solidFill>
                  <a:srgbClr val="FF0000"/>
                </a:solidFill>
              </a:rPr>
              <a:t>Coding</a:t>
            </a:r>
            <a:endParaRPr lang="en-IN" dirty="0">
              <a:solidFill>
                <a:srgbClr val="FF0000"/>
              </a:solidFill>
            </a:endParaRPr>
          </a:p>
        </p:txBody>
      </p:sp>
      <p:sp>
        <p:nvSpPr>
          <p:cNvPr id="3" name="Content Placeholder 2"/>
          <p:cNvSpPr>
            <a:spLocks noGrp="1"/>
          </p:cNvSpPr>
          <p:nvPr>
            <p:ph idx="1"/>
          </p:nvPr>
        </p:nvSpPr>
        <p:spPr>
          <a:xfrm>
            <a:off x="838200" y="1532586"/>
            <a:ext cx="10515600" cy="4579983"/>
          </a:xfrm>
        </p:spPr>
        <p:txBody>
          <a:bodyPr>
            <a:normAutofit/>
          </a:bodyPr>
          <a:lstStyle/>
          <a:p>
            <a:r>
              <a:rPr lang="en-US" dirty="0" smtClean="0"/>
              <a:t>Redundancy </a:t>
            </a:r>
            <a:r>
              <a:rPr lang="en-US" dirty="0"/>
              <a:t>is achieved through various coding-schemes.</a:t>
            </a:r>
          </a:p>
          <a:p>
            <a:pPr marL="971550" lvl="1" indent="-514350">
              <a:buFont typeface="+mj-lt"/>
              <a:buAutoNum type="arabicPeriod"/>
            </a:pPr>
            <a:r>
              <a:rPr lang="en-US" dirty="0" smtClean="0"/>
              <a:t>Sender </a:t>
            </a:r>
            <a:r>
              <a:rPr lang="en-US" dirty="0"/>
              <a:t>adds redundant-bits to the data-bits. This process creates a relationship </a:t>
            </a:r>
            <a:r>
              <a:rPr lang="en-US" dirty="0" smtClean="0"/>
              <a:t>between </a:t>
            </a:r>
            <a:r>
              <a:rPr lang="en-US" dirty="0" smtClean="0">
                <a:solidFill>
                  <a:srgbClr val="00B0F0"/>
                </a:solidFill>
              </a:rPr>
              <a:t>redundant-bits</a:t>
            </a:r>
            <a:r>
              <a:rPr lang="en-US" dirty="0" smtClean="0"/>
              <a:t> and </a:t>
            </a:r>
            <a:r>
              <a:rPr lang="en-US" dirty="0" smtClean="0">
                <a:solidFill>
                  <a:srgbClr val="00B0F0"/>
                </a:solidFill>
              </a:rPr>
              <a:t>data-bits</a:t>
            </a:r>
            <a:r>
              <a:rPr lang="en-US" dirty="0"/>
              <a:t>.</a:t>
            </a:r>
          </a:p>
          <a:p>
            <a:pPr marL="971550" lvl="1" indent="-514350">
              <a:buFont typeface="+mj-lt"/>
              <a:buAutoNum type="arabicPeriod"/>
            </a:pPr>
            <a:r>
              <a:rPr lang="en-US" dirty="0" smtClean="0"/>
              <a:t>Receiver </a:t>
            </a:r>
            <a:r>
              <a:rPr lang="en-US" dirty="0"/>
              <a:t>checks the relationship between redundant-bits &amp; data-bits to detect/correct errors.</a:t>
            </a:r>
          </a:p>
          <a:p>
            <a:r>
              <a:rPr lang="en-US" dirty="0" smtClean="0"/>
              <a:t>Two </a:t>
            </a:r>
            <a:r>
              <a:rPr lang="en-US" dirty="0"/>
              <a:t>important factors to be considered:</a:t>
            </a:r>
          </a:p>
          <a:p>
            <a:pPr lvl="1"/>
            <a:r>
              <a:rPr lang="en-US" dirty="0" smtClean="0"/>
              <a:t>Ratio </a:t>
            </a:r>
            <a:r>
              <a:rPr lang="en-US" dirty="0"/>
              <a:t>of redundant-bits to the data-bits </a:t>
            </a:r>
          </a:p>
          <a:p>
            <a:pPr lvl="1"/>
            <a:r>
              <a:rPr lang="en-US" dirty="0" smtClean="0"/>
              <a:t>Robustness </a:t>
            </a:r>
            <a:r>
              <a:rPr lang="en-US" dirty="0"/>
              <a:t>of the process.</a:t>
            </a:r>
          </a:p>
          <a:p>
            <a:r>
              <a:rPr lang="en-US" dirty="0" smtClean="0"/>
              <a:t>Two </a:t>
            </a:r>
            <a:r>
              <a:rPr lang="en-US" dirty="0"/>
              <a:t>broad categories of coding schemes: </a:t>
            </a:r>
            <a:endParaRPr lang="en-US" dirty="0" smtClean="0"/>
          </a:p>
          <a:p>
            <a:pPr marL="971550" lvl="1" indent="-514350">
              <a:buFont typeface="+mj-lt"/>
              <a:buAutoNum type="arabicPeriod"/>
            </a:pPr>
            <a:r>
              <a:rPr lang="en-US" dirty="0" smtClean="0"/>
              <a:t> Block-coding.</a:t>
            </a:r>
          </a:p>
          <a:p>
            <a:pPr marL="971550" lvl="1" indent="-514350">
              <a:buFont typeface="+mj-lt"/>
              <a:buAutoNum type="arabicPeriod"/>
            </a:pPr>
            <a:r>
              <a:rPr lang="en-US" dirty="0" smtClean="0"/>
              <a:t> </a:t>
            </a:r>
            <a:r>
              <a:rPr lang="en-US" dirty="0"/>
              <a:t>Convolution coding.</a:t>
            </a:r>
          </a:p>
          <a:p>
            <a:pPr marL="971550" lvl="1" indent="-514350">
              <a:buFont typeface="+mj-lt"/>
              <a:buAutoNum type="arabicPeriod"/>
            </a:pPr>
            <a:endParaRPr lang="en-IN" dirty="0"/>
          </a:p>
        </p:txBody>
      </p:sp>
    </p:spTree>
    <p:extLst>
      <p:ext uri="{BB962C8B-B14F-4D97-AF65-F5344CB8AC3E}">
        <p14:creationId xmlns:p14="http://schemas.microsoft.com/office/powerpoint/2010/main" val="23326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Block </a:t>
            </a:r>
            <a:r>
              <a:rPr lang="en-IN" dirty="0">
                <a:solidFill>
                  <a:srgbClr val="FF0000"/>
                </a:solidFill>
              </a:rPr>
              <a:t>Coding</a:t>
            </a:r>
          </a:p>
        </p:txBody>
      </p:sp>
      <p:sp>
        <p:nvSpPr>
          <p:cNvPr id="3" name="Content Placeholder 2"/>
          <p:cNvSpPr>
            <a:spLocks noGrp="1"/>
          </p:cNvSpPr>
          <p:nvPr>
            <p:ph idx="1"/>
          </p:nvPr>
        </p:nvSpPr>
        <p:spPr/>
        <p:txBody>
          <a:bodyPr>
            <a:normAutofit fontScale="92500"/>
          </a:bodyPr>
          <a:lstStyle/>
          <a:p>
            <a:r>
              <a:rPr lang="en-US" dirty="0" smtClean="0"/>
              <a:t>The </a:t>
            </a:r>
            <a:r>
              <a:rPr lang="en-US" dirty="0"/>
              <a:t>message is divided into k-bit blocks. These blocks are called data-words.</a:t>
            </a:r>
          </a:p>
          <a:p>
            <a:r>
              <a:rPr lang="en-US" dirty="0" smtClean="0"/>
              <a:t>Here</a:t>
            </a:r>
            <a:r>
              <a:rPr lang="en-US" dirty="0"/>
              <a:t>, r-redundant-bits are added to each block to make the length n=</a:t>
            </a:r>
            <a:r>
              <a:rPr lang="en-US" dirty="0" err="1"/>
              <a:t>k+r</a:t>
            </a:r>
            <a:r>
              <a:rPr lang="en-US" dirty="0"/>
              <a:t>.</a:t>
            </a:r>
          </a:p>
          <a:p>
            <a:r>
              <a:rPr lang="en-US" dirty="0" smtClean="0"/>
              <a:t>The </a:t>
            </a:r>
            <a:r>
              <a:rPr lang="en-US" dirty="0"/>
              <a:t>resulting n-bit blocks are called code-words.</a:t>
            </a:r>
          </a:p>
          <a:p>
            <a:r>
              <a:rPr lang="en-US" dirty="0" smtClean="0"/>
              <a:t>Since </a:t>
            </a:r>
            <a:r>
              <a:rPr lang="en-US" dirty="0"/>
              <a:t>n&gt;k, the number of possible code-words is larger than the number of possible data-words.</a:t>
            </a:r>
          </a:p>
          <a:p>
            <a:r>
              <a:rPr lang="en-US" dirty="0" smtClean="0"/>
              <a:t>Block-coding </a:t>
            </a:r>
            <a:r>
              <a:rPr lang="en-US" dirty="0"/>
              <a:t>process is 1-to-1; the same data-word is always encoded as the same code-word.</a:t>
            </a:r>
          </a:p>
          <a:p>
            <a:r>
              <a:rPr lang="en-US" dirty="0" smtClean="0"/>
              <a:t>Thus</a:t>
            </a:r>
            <a:r>
              <a:rPr lang="en-US" dirty="0"/>
              <a:t>, we have </a:t>
            </a:r>
            <a:r>
              <a:rPr lang="en-US" dirty="0" smtClean="0"/>
              <a:t>2</a:t>
            </a:r>
            <a:r>
              <a:rPr lang="en-US" baseline="30000" dirty="0" smtClean="0"/>
              <a:t>n</a:t>
            </a:r>
            <a:r>
              <a:rPr lang="en-US" dirty="0" smtClean="0"/>
              <a:t>-2</a:t>
            </a:r>
            <a:r>
              <a:rPr lang="en-US" baseline="30000" dirty="0" smtClean="0"/>
              <a:t>k</a:t>
            </a:r>
            <a:r>
              <a:rPr lang="en-US" dirty="0" smtClean="0"/>
              <a:t> code-words </a:t>
            </a:r>
            <a:r>
              <a:rPr lang="en-US" dirty="0"/>
              <a:t>that are not used. These code-words are invalid or illegal</a:t>
            </a:r>
            <a:r>
              <a:rPr lang="en-US" dirty="0" smtClean="0"/>
              <a:t>.</a:t>
            </a:r>
            <a:endParaRPr lang="en-US" dirty="0"/>
          </a:p>
          <a:p>
            <a:endParaRPr lang="en-IN" dirty="0"/>
          </a:p>
        </p:txBody>
      </p:sp>
    </p:spTree>
    <p:extLst>
      <p:ext uri="{BB962C8B-B14F-4D97-AF65-F5344CB8AC3E}">
        <p14:creationId xmlns:p14="http://schemas.microsoft.com/office/powerpoint/2010/main" val="335930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Error </a:t>
            </a:r>
            <a:r>
              <a:rPr lang="en-IN" dirty="0">
                <a:solidFill>
                  <a:srgbClr val="FF0000"/>
                </a:solidFill>
              </a:rPr>
              <a:t>Detection</a:t>
            </a:r>
          </a:p>
        </p:txBody>
      </p:sp>
      <p:sp>
        <p:nvSpPr>
          <p:cNvPr id="3" name="Content Placeholder 2"/>
          <p:cNvSpPr>
            <a:spLocks noGrp="1"/>
          </p:cNvSpPr>
          <p:nvPr>
            <p:ph idx="1"/>
          </p:nvPr>
        </p:nvSpPr>
        <p:spPr>
          <a:xfrm>
            <a:off x="838200" y="1690688"/>
            <a:ext cx="10515600" cy="4351338"/>
          </a:xfrm>
        </p:spPr>
        <p:txBody>
          <a:bodyPr/>
          <a:lstStyle/>
          <a:p>
            <a:r>
              <a:rPr lang="en-US" dirty="0" smtClean="0"/>
              <a:t>If </a:t>
            </a:r>
            <a:r>
              <a:rPr lang="en-US" dirty="0"/>
              <a:t>the following 2 conditions are met, the receiver can detect a change in the original code-word:</a:t>
            </a:r>
          </a:p>
          <a:p>
            <a:pPr marL="971550" lvl="1" indent="-514350">
              <a:buFont typeface="+mj-lt"/>
              <a:buAutoNum type="arabicPeriod"/>
            </a:pPr>
            <a:r>
              <a:rPr lang="en-US" dirty="0" smtClean="0"/>
              <a:t>The </a:t>
            </a:r>
            <a:r>
              <a:rPr lang="en-US" dirty="0"/>
              <a:t>receiver has a list of valid code-words.</a:t>
            </a:r>
          </a:p>
          <a:p>
            <a:pPr marL="971550" lvl="1" indent="-514350">
              <a:buFont typeface="+mj-lt"/>
              <a:buAutoNum type="arabicPeriod"/>
            </a:pPr>
            <a:r>
              <a:rPr lang="en-US" dirty="0" smtClean="0"/>
              <a:t>The </a:t>
            </a:r>
            <a:r>
              <a:rPr lang="en-US" dirty="0"/>
              <a:t>original code-word has changed to an invalid code-words</a:t>
            </a:r>
            <a:r>
              <a:rPr lang="en-US" dirty="0" smtClean="0"/>
              <a:t>.</a:t>
            </a:r>
            <a:endParaRPr lang="en-US" dirty="0"/>
          </a:p>
        </p:txBody>
      </p:sp>
      <p:pic>
        <p:nvPicPr>
          <p:cNvPr id="4" name="Picture 3"/>
          <p:cNvPicPr>
            <a:picLocks noChangeAspect="1"/>
          </p:cNvPicPr>
          <p:nvPr/>
        </p:nvPicPr>
        <p:blipFill>
          <a:blip r:embed="rId2"/>
          <a:stretch>
            <a:fillRect/>
          </a:stretch>
        </p:blipFill>
        <p:spPr>
          <a:xfrm>
            <a:off x="2321170" y="3770142"/>
            <a:ext cx="7357402" cy="2630658"/>
          </a:xfrm>
          <a:prstGeom prst="rect">
            <a:avLst/>
          </a:prstGeom>
        </p:spPr>
      </p:pic>
    </p:spTree>
    <p:extLst>
      <p:ext uri="{BB962C8B-B14F-4D97-AF65-F5344CB8AC3E}">
        <p14:creationId xmlns:p14="http://schemas.microsoft.com/office/powerpoint/2010/main" val="9246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5546"/>
          </a:xfrm>
        </p:spPr>
        <p:txBody>
          <a:bodyPr>
            <a:normAutofit fontScale="90000"/>
          </a:bodyPr>
          <a:lstStyle/>
          <a:p>
            <a:r>
              <a:rPr lang="en-US" dirty="0" smtClean="0">
                <a:solidFill>
                  <a:srgbClr val="FF0000"/>
                </a:solidFill>
              </a:rPr>
              <a:t>How it works?</a:t>
            </a:r>
            <a:endParaRPr lang="en-IN" dirty="0">
              <a:solidFill>
                <a:srgbClr val="FF0000"/>
              </a:solidFill>
            </a:endParaRPr>
          </a:p>
        </p:txBody>
      </p:sp>
      <p:sp>
        <p:nvSpPr>
          <p:cNvPr id="3" name="Content Placeholder 2"/>
          <p:cNvSpPr>
            <a:spLocks noGrp="1"/>
          </p:cNvSpPr>
          <p:nvPr>
            <p:ph idx="1"/>
          </p:nvPr>
        </p:nvSpPr>
        <p:spPr>
          <a:xfrm>
            <a:off x="838199" y="1252025"/>
            <a:ext cx="10908323" cy="5359790"/>
          </a:xfrm>
        </p:spPr>
        <p:txBody>
          <a:bodyPr>
            <a:normAutofit/>
          </a:bodyPr>
          <a:lstStyle/>
          <a:p>
            <a:pPr marL="0" indent="0">
              <a:buNone/>
            </a:pPr>
            <a:r>
              <a:rPr lang="en-US" dirty="0" smtClean="0"/>
              <a:t>At </a:t>
            </a:r>
            <a:r>
              <a:rPr lang="en-US" dirty="0"/>
              <a:t>Sender</a:t>
            </a:r>
          </a:p>
          <a:p>
            <a:pPr marL="914400" lvl="1" indent="-457200">
              <a:buFont typeface="+mj-lt"/>
              <a:buAutoNum type="arabicPeriod"/>
            </a:pPr>
            <a:r>
              <a:rPr lang="en-US" dirty="0" smtClean="0"/>
              <a:t>The </a:t>
            </a:r>
            <a:r>
              <a:rPr lang="en-US" dirty="0"/>
              <a:t>sender creates code-words out of data-words by using a generator. </a:t>
            </a:r>
            <a:endParaRPr lang="en-US" dirty="0" smtClean="0"/>
          </a:p>
          <a:p>
            <a:pPr marL="914400" lvl="2" indent="0">
              <a:buNone/>
            </a:pPr>
            <a:r>
              <a:rPr lang="en-US" dirty="0" smtClean="0"/>
              <a:t>The generator applies the rules and procedures of encoding.</a:t>
            </a:r>
          </a:p>
          <a:p>
            <a:pPr marL="914400" lvl="1" indent="-457200">
              <a:buFont typeface="+mj-lt"/>
              <a:buAutoNum type="arabicPeriod"/>
            </a:pPr>
            <a:r>
              <a:rPr lang="en-US" dirty="0" smtClean="0"/>
              <a:t>During transmission, each code-word sent to the receiver may change.</a:t>
            </a:r>
          </a:p>
          <a:p>
            <a:pPr marL="0" indent="0">
              <a:buNone/>
            </a:pPr>
            <a:r>
              <a:rPr lang="en-US" dirty="0" smtClean="0"/>
              <a:t>At </a:t>
            </a:r>
            <a:r>
              <a:rPr lang="en-US" dirty="0"/>
              <a:t>Receiver</a:t>
            </a:r>
          </a:p>
          <a:p>
            <a:pPr marL="1028700" lvl="1" indent="-571500">
              <a:buFont typeface="+mj-lt"/>
              <a:buAutoNum type="arabicPeriod"/>
            </a:pPr>
            <a:r>
              <a:rPr lang="en-US" dirty="0" smtClean="0"/>
              <a:t>If the received code-word is the same as one of the valid code-words, the code-word is accepted; the corresponding data-word is extracted for use.</a:t>
            </a:r>
          </a:p>
          <a:p>
            <a:pPr marL="1028700" lvl="1" indent="-571500">
              <a:buFont typeface="+mj-lt"/>
              <a:buAutoNum type="arabicPeriod"/>
            </a:pPr>
            <a:r>
              <a:rPr lang="en-US" dirty="0" smtClean="0"/>
              <a:t>If </a:t>
            </a:r>
            <a:r>
              <a:rPr lang="en-US" dirty="0"/>
              <a:t>the </a:t>
            </a:r>
            <a:r>
              <a:rPr lang="en-US" dirty="0" smtClean="0"/>
              <a:t>received </a:t>
            </a:r>
            <a:r>
              <a:rPr lang="en-US" dirty="0"/>
              <a:t>code-word is invalid, the code-word is discarded.</a:t>
            </a:r>
          </a:p>
          <a:p>
            <a:pPr marL="1028700" lvl="1" indent="-571500">
              <a:buFont typeface="+mj-lt"/>
              <a:buAutoNum type="arabicPeriod"/>
            </a:pPr>
            <a:r>
              <a:rPr lang="en-US" dirty="0" smtClean="0"/>
              <a:t>However</a:t>
            </a:r>
            <a:r>
              <a:rPr lang="en-US" dirty="0"/>
              <a:t>, if the code-word is corrupted but the received code-word still matches a valid code- word, the error remains undetected</a:t>
            </a:r>
            <a:r>
              <a:rPr lang="en-US" dirty="0" smtClean="0"/>
              <a:t>.</a:t>
            </a:r>
          </a:p>
          <a:p>
            <a:r>
              <a:rPr lang="en-US" dirty="0" smtClean="0"/>
              <a:t>An </a:t>
            </a:r>
            <a:r>
              <a:rPr lang="en-US" dirty="0"/>
              <a:t>error-detecting code can detect only the types of errors for which it is designed; other types of errors may remain undetected.</a:t>
            </a:r>
          </a:p>
          <a:p>
            <a:pPr marL="0" indent="0">
              <a:buNone/>
            </a:pPr>
            <a:r>
              <a:rPr lang="en-US" dirty="0"/>
              <a:t> </a:t>
            </a:r>
          </a:p>
          <a:p>
            <a:endParaRPr lang="en-IN" dirty="0"/>
          </a:p>
        </p:txBody>
      </p:sp>
    </p:spTree>
    <p:extLst>
      <p:ext uri="{BB962C8B-B14F-4D97-AF65-F5344CB8AC3E}">
        <p14:creationId xmlns:p14="http://schemas.microsoft.com/office/powerpoint/2010/main" val="40002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Example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926653" y="2053884"/>
            <a:ext cx="10427147" cy="4543864"/>
          </a:xfrm>
          <a:prstGeom prst="rect">
            <a:avLst/>
          </a:prstGeom>
        </p:spPr>
      </p:pic>
    </p:spTree>
    <p:extLst>
      <p:ext uri="{BB962C8B-B14F-4D97-AF65-F5344CB8AC3E}">
        <p14:creationId xmlns:p14="http://schemas.microsoft.com/office/powerpoint/2010/main" val="1241371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Hamming </a:t>
            </a:r>
            <a:r>
              <a:rPr lang="en-IN" dirty="0">
                <a:solidFill>
                  <a:srgbClr val="FF0000"/>
                </a:solidFill>
              </a:rPr>
              <a:t>Distance</a:t>
            </a:r>
          </a:p>
        </p:txBody>
      </p:sp>
      <p:sp>
        <p:nvSpPr>
          <p:cNvPr id="3" name="Content Placeholder 2"/>
          <p:cNvSpPr>
            <a:spLocks noGrp="1"/>
          </p:cNvSpPr>
          <p:nvPr>
            <p:ph idx="1"/>
          </p:nvPr>
        </p:nvSpPr>
        <p:spPr/>
        <p:txBody>
          <a:bodyPr/>
          <a:lstStyle/>
          <a:p>
            <a:r>
              <a:rPr lang="en-US" dirty="0" smtClean="0"/>
              <a:t>The </a:t>
            </a:r>
            <a:r>
              <a:rPr lang="en-US" dirty="0"/>
              <a:t>main concept for </a:t>
            </a:r>
            <a:r>
              <a:rPr lang="en-US" dirty="0" smtClean="0"/>
              <a:t>error-control is the idea of the </a:t>
            </a:r>
            <a:r>
              <a:rPr lang="en-US" dirty="0"/>
              <a:t>Hamming distance.</a:t>
            </a:r>
          </a:p>
          <a:p>
            <a:r>
              <a:rPr lang="en-US" dirty="0" smtClean="0"/>
              <a:t>The </a:t>
            </a:r>
            <a:r>
              <a:rPr lang="en-US" dirty="0"/>
              <a:t>Hamming distance b/w 2 words is the number of differences </a:t>
            </a:r>
            <a:r>
              <a:rPr lang="en-US" dirty="0" smtClean="0"/>
              <a:t>between </a:t>
            </a:r>
            <a:r>
              <a:rPr lang="en-US" dirty="0"/>
              <a:t>the corresponding bits.</a:t>
            </a:r>
          </a:p>
          <a:p>
            <a:r>
              <a:rPr lang="en-US" dirty="0" smtClean="0"/>
              <a:t>Let </a:t>
            </a:r>
            <a:r>
              <a:rPr lang="en-US" dirty="0"/>
              <a:t>d(</a:t>
            </a:r>
            <a:r>
              <a:rPr lang="en-US" dirty="0" err="1"/>
              <a:t>x,y</a:t>
            </a:r>
            <a:r>
              <a:rPr lang="en-US" dirty="0"/>
              <a:t>) = Hamming distance b/w 2 words x and y.</a:t>
            </a:r>
          </a:p>
          <a:p>
            <a:r>
              <a:rPr lang="en-US" dirty="0" smtClean="0"/>
              <a:t>Hamming </a:t>
            </a:r>
            <a:r>
              <a:rPr lang="en-US" dirty="0"/>
              <a:t>distance can be found by</a:t>
            </a:r>
          </a:p>
          <a:p>
            <a:pPr lvl="1">
              <a:buFont typeface="Wingdings" panose="05000000000000000000" pitchFamily="2" charset="2"/>
              <a:buChar char="§"/>
            </a:pPr>
            <a:r>
              <a:rPr lang="en-US" dirty="0" smtClean="0"/>
              <a:t>applying </a:t>
            </a:r>
            <a:r>
              <a:rPr lang="en-US" dirty="0"/>
              <a:t>the XOR operation on the 2 words and</a:t>
            </a:r>
          </a:p>
          <a:p>
            <a:pPr lvl="1">
              <a:buFont typeface="Wingdings" panose="05000000000000000000" pitchFamily="2" charset="2"/>
              <a:buChar char="§"/>
            </a:pPr>
            <a:r>
              <a:rPr lang="en-US" dirty="0" smtClean="0"/>
              <a:t>counting </a:t>
            </a:r>
            <a:r>
              <a:rPr lang="en-US" dirty="0"/>
              <a:t>the number of 1s in the result</a:t>
            </a:r>
            <a:r>
              <a:rPr lang="en-US" dirty="0" smtClean="0"/>
              <a:t>.</a:t>
            </a:r>
          </a:p>
          <a:p>
            <a:endParaRPr lang="en-US" dirty="0"/>
          </a:p>
          <a:p>
            <a:endParaRPr lang="en-IN" dirty="0"/>
          </a:p>
        </p:txBody>
      </p:sp>
    </p:spTree>
    <p:extLst>
      <p:ext uri="{BB962C8B-B14F-4D97-AF65-F5344CB8AC3E}">
        <p14:creationId xmlns:p14="http://schemas.microsoft.com/office/powerpoint/2010/main" val="409799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Hamming Distance</a:t>
            </a:r>
          </a:p>
        </p:txBody>
      </p:sp>
      <p:sp>
        <p:nvSpPr>
          <p:cNvPr id="3" name="Content Placeholder 2"/>
          <p:cNvSpPr>
            <a:spLocks noGrp="1"/>
          </p:cNvSpPr>
          <p:nvPr>
            <p:ph idx="1"/>
          </p:nvPr>
        </p:nvSpPr>
        <p:spPr/>
        <p:txBody>
          <a:bodyPr>
            <a:normAutofit/>
          </a:bodyPr>
          <a:lstStyle/>
          <a:p>
            <a:r>
              <a:rPr lang="en-US" dirty="0" smtClean="0"/>
              <a:t>For </a:t>
            </a:r>
            <a:r>
              <a:rPr lang="en-US" dirty="0"/>
              <a:t>example:</a:t>
            </a:r>
          </a:p>
          <a:p>
            <a:pPr lvl="1"/>
            <a:r>
              <a:rPr lang="en-US" dirty="0" smtClean="0"/>
              <a:t>The </a:t>
            </a:r>
            <a:r>
              <a:rPr lang="en-US" dirty="0"/>
              <a:t>Hamming distance d(000, 011) is 2 because 000⊕011= 011 (two 1s).</a:t>
            </a:r>
          </a:p>
          <a:p>
            <a:pPr lvl="1"/>
            <a:r>
              <a:rPr lang="en-US" dirty="0" smtClean="0"/>
              <a:t>The </a:t>
            </a:r>
            <a:r>
              <a:rPr lang="en-US" dirty="0"/>
              <a:t>Hamming distance d(10101, 11110) is 3 because 10101⊕11110 = 01011 (three 1s).</a:t>
            </a:r>
          </a:p>
          <a:p>
            <a:r>
              <a:rPr lang="en-US" dirty="0"/>
              <a:t>Hamming Distance and Error</a:t>
            </a:r>
          </a:p>
          <a:p>
            <a:pPr lvl="1"/>
            <a:r>
              <a:rPr lang="en-US" dirty="0" smtClean="0"/>
              <a:t>Hamming </a:t>
            </a:r>
            <a:r>
              <a:rPr lang="en-US" dirty="0"/>
              <a:t>distance between the received word and the sent code-word is the number of bits that are corrupted during transmission.</a:t>
            </a:r>
          </a:p>
          <a:p>
            <a:pPr marL="914400" lvl="2" indent="0">
              <a:buNone/>
            </a:pPr>
            <a:r>
              <a:rPr lang="en-US" dirty="0" smtClean="0"/>
              <a:t>For </a:t>
            </a:r>
            <a:r>
              <a:rPr lang="en-US" dirty="0"/>
              <a:t>example:	</a:t>
            </a:r>
            <a:endParaRPr lang="en-US" dirty="0" smtClean="0"/>
          </a:p>
          <a:p>
            <a:pPr marL="914400" lvl="2" indent="0">
              <a:buNone/>
            </a:pPr>
            <a:r>
              <a:rPr lang="en-US" dirty="0" smtClean="0"/>
              <a:t>Let Sent </a:t>
            </a:r>
            <a:r>
              <a:rPr lang="en-US" dirty="0"/>
              <a:t>code-word = 00000</a:t>
            </a:r>
          </a:p>
          <a:p>
            <a:pPr marL="914400" lvl="2" indent="0">
              <a:buNone/>
            </a:pPr>
            <a:r>
              <a:rPr lang="en-US" dirty="0" smtClean="0"/>
              <a:t>       Received </a:t>
            </a:r>
            <a:r>
              <a:rPr lang="en-US" dirty="0"/>
              <a:t>word </a:t>
            </a:r>
            <a:r>
              <a:rPr lang="en-US" dirty="0" smtClean="0"/>
              <a:t> = </a:t>
            </a:r>
            <a:r>
              <a:rPr lang="en-US" dirty="0"/>
              <a:t>01101</a:t>
            </a:r>
          </a:p>
          <a:p>
            <a:pPr marL="914400" lvl="2" indent="0">
              <a:buNone/>
            </a:pPr>
            <a:r>
              <a:rPr lang="en-US" dirty="0"/>
              <a:t>Hamming distance = d(00000, 01101) =3. Thus, 3 bits are in error.</a:t>
            </a:r>
          </a:p>
          <a:p>
            <a:pPr marL="457200" lvl="1" indent="0">
              <a:buNone/>
            </a:pPr>
            <a:endParaRPr lang="en-IN" dirty="0"/>
          </a:p>
        </p:txBody>
      </p:sp>
    </p:spTree>
    <p:extLst>
      <p:ext uri="{BB962C8B-B14F-4D97-AF65-F5344CB8AC3E}">
        <p14:creationId xmlns:p14="http://schemas.microsoft.com/office/powerpoint/2010/main" val="4210866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Minimum Hamming Distance for Error Detection</a:t>
            </a:r>
            <a:br>
              <a:rPr lang="en-US" dirty="0">
                <a:solidFill>
                  <a:srgbClr val="FF0000"/>
                </a:solidFill>
              </a:rPr>
            </a:br>
            <a:endParaRPr lang="en-IN" dirty="0">
              <a:solidFill>
                <a:srgbClr val="FF0000"/>
              </a:solidFill>
            </a:endParaRPr>
          </a:p>
        </p:txBody>
      </p:sp>
      <p:sp>
        <p:nvSpPr>
          <p:cNvPr id="3" name="Content Placeholder 2"/>
          <p:cNvSpPr>
            <a:spLocks noGrp="1"/>
          </p:cNvSpPr>
          <p:nvPr>
            <p:ph idx="1"/>
          </p:nvPr>
        </p:nvSpPr>
        <p:spPr>
          <a:xfrm>
            <a:off x="838200" y="1690688"/>
            <a:ext cx="10515600" cy="4890416"/>
          </a:xfrm>
        </p:spPr>
        <p:txBody>
          <a:bodyPr>
            <a:normAutofit lnSpcReduction="10000"/>
          </a:bodyPr>
          <a:lstStyle/>
          <a:p>
            <a:r>
              <a:rPr lang="en-US" dirty="0" smtClean="0"/>
              <a:t>Minimum </a:t>
            </a:r>
            <a:r>
              <a:rPr lang="en-US" dirty="0"/>
              <a:t>Hamming distance is the smallest Hamming distance b/w all possible pairs of code-words.</a:t>
            </a:r>
          </a:p>
          <a:p>
            <a:r>
              <a:rPr lang="en-US" dirty="0" smtClean="0"/>
              <a:t>Let d</a:t>
            </a:r>
            <a:r>
              <a:rPr lang="en-US" sz="1900" dirty="0" smtClean="0"/>
              <a:t>min</a:t>
            </a:r>
            <a:r>
              <a:rPr lang="en-US" dirty="0" smtClean="0"/>
              <a:t> </a:t>
            </a:r>
            <a:r>
              <a:rPr lang="en-US" dirty="0"/>
              <a:t>= minimum Hamming distance.</a:t>
            </a:r>
          </a:p>
          <a:p>
            <a:r>
              <a:rPr lang="en-US" dirty="0" smtClean="0"/>
              <a:t>To </a:t>
            </a:r>
            <a:r>
              <a:rPr lang="en-US" dirty="0"/>
              <a:t>find </a:t>
            </a:r>
            <a:r>
              <a:rPr lang="en-US" dirty="0" smtClean="0"/>
              <a:t>d</a:t>
            </a:r>
            <a:r>
              <a:rPr lang="en-US" sz="2100" dirty="0" smtClean="0"/>
              <a:t>min</a:t>
            </a:r>
            <a:r>
              <a:rPr lang="en-US" dirty="0" smtClean="0"/>
              <a:t> </a:t>
            </a:r>
            <a:r>
              <a:rPr lang="en-US" dirty="0"/>
              <a:t>value, we find the Hamming distances between all words and select the smallest one.</a:t>
            </a:r>
          </a:p>
          <a:p>
            <a:r>
              <a:rPr lang="en-US" dirty="0"/>
              <a:t>Minimum-distance for Error-detection	</a:t>
            </a:r>
          </a:p>
          <a:p>
            <a:pPr lvl="1"/>
            <a:r>
              <a:rPr lang="en-US" dirty="0" smtClean="0"/>
              <a:t>If </a:t>
            </a:r>
            <a:r>
              <a:rPr lang="en-US" dirty="0"/>
              <a:t>‘s’ errors occur during transmission, the Hamming distance b/w the sent code-word and received code-word is ‘s’ (Figure 10.3).</a:t>
            </a:r>
          </a:p>
          <a:p>
            <a:pPr lvl="1"/>
            <a:r>
              <a:rPr lang="en-US" dirty="0" smtClean="0"/>
              <a:t>If </a:t>
            </a:r>
            <a:r>
              <a:rPr lang="en-US" dirty="0"/>
              <a:t>code has to detect upto ‘s’ errors, the minimum-distance b/w the valid codes must be ‘s+1’</a:t>
            </a:r>
          </a:p>
          <a:p>
            <a:pPr marL="914400" lvl="2" indent="0">
              <a:buNone/>
            </a:pPr>
            <a:r>
              <a:rPr lang="en-US" dirty="0"/>
              <a:t>i.e. </a:t>
            </a:r>
            <a:r>
              <a:rPr lang="en-US" dirty="0" smtClean="0"/>
              <a:t>d </a:t>
            </a:r>
            <a:r>
              <a:rPr lang="en-US" sz="1300" dirty="0" smtClean="0"/>
              <a:t>min</a:t>
            </a:r>
            <a:r>
              <a:rPr lang="en-US" dirty="0" smtClean="0"/>
              <a:t>=s+1</a:t>
            </a:r>
            <a:r>
              <a:rPr lang="en-US" dirty="0"/>
              <a:t>.</a:t>
            </a:r>
          </a:p>
          <a:p>
            <a:pPr lvl="1"/>
            <a:r>
              <a:rPr lang="en-US" dirty="0" smtClean="0"/>
              <a:t>We </a:t>
            </a:r>
            <a:r>
              <a:rPr lang="en-US" dirty="0"/>
              <a:t>use a geometric approach to define </a:t>
            </a:r>
            <a:r>
              <a:rPr lang="en-US" dirty="0" smtClean="0"/>
              <a:t>d </a:t>
            </a:r>
            <a:r>
              <a:rPr lang="en-US" sz="1700" dirty="0" smtClean="0"/>
              <a:t>min</a:t>
            </a:r>
            <a:r>
              <a:rPr lang="en-US" dirty="0" smtClean="0"/>
              <a:t>=s+1.</a:t>
            </a:r>
          </a:p>
          <a:p>
            <a:pPr lvl="1"/>
            <a:endParaRPr lang="en-US" dirty="0" smtClean="0"/>
          </a:p>
          <a:p>
            <a:pPr lvl="1"/>
            <a:endParaRPr lang="en-US" dirty="0"/>
          </a:p>
          <a:p>
            <a:endParaRPr lang="en-IN" dirty="0"/>
          </a:p>
        </p:txBody>
      </p:sp>
    </p:spTree>
    <p:extLst>
      <p:ext uri="{BB962C8B-B14F-4D97-AF65-F5344CB8AC3E}">
        <p14:creationId xmlns:p14="http://schemas.microsoft.com/office/powerpoint/2010/main" val="365307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125" y="365125"/>
            <a:ext cx="11397802" cy="1325563"/>
          </a:xfrm>
        </p:spPr>
        <p:txBody>
          <a:bodyPr/>
          <a:lstStyle/>
          <a:p>
            <a:r>
              <a:rPr lang="en-US" dirty="0">
                <a:solidFill>
                  <a:srgbClr val="FF0000"/>
                </a:solidFill>
              </a:rPr>
              <a:t>Minimum Hamming Distance for Error Detection</a:t>
            </a:r>
            <a:endParaRPr lang="en-IN" dirty="0">
              <a:solidFill>
                <a:srgbClr val="FF0000"/>
              </a:solidFill>
            </a:endParaRPr>
          </a:p>
        </p:txBody>
      </p:sp>
      <p:pic>
        <p:nvPicPr>
          <p:cNvPr id="7" name="Content Placeholder 6"/>
          <p:cNvPicPr>
            <a:picLocks noGrp="1" noChangeAspect="1"/>
          </p:cNvPicPr>
          <p:nvPr>
            <p:ph sz="half" idx="1"/>
          </p:nvPr>
        </p:nvPicPr>
        <p:blipFill>
          <a:blip r:embed="rId2"/>
          <a:stretch>
            <a:fillRect/>
          </a:stretch>
        </p:blipFill>
        <p:spPr>
          <a:xfrm>
            <a:off x="746975" y="2382593"/>
            <a:ext cx="3541690" cy="3335627"/>
          </a:xfrm>
          <a:prstGeom prst="rect">
            <a:avLst/>
          </a:prstGeom>
        </p:spPr>
      </p:pic>
      <p:sp>
        <p:nvSpPr>
          <p:cNvPr id="6" name="Content Placeholder 5"/>
          <p:cNvSpPr>
            <a:spLocks noGrp="1"/>
          </p:cNvSpPr>
          <p:nvPr>
            <p:ph sz="half" idx="2"/>
          </p:nvPr>
        </p:nvSpPr>
        <p:spPr>
          <a:xfrm>
            <a:off x="5074277" y="1825625"/>
            <a:ext cx="6279524" cy="4351338"/>
          </a:xfrm>
        </p:spPr>
        <p:txBody>
          <a:bodyPr>
            <a:normAutofit lnSpcReduction="10000"/>
          </a:bodyPr>
          <a:lstStyle/>
          <a:p>
            <a:r>
              <a:rPr lang="en-US" dirty="0"/>
              <a:t>Let us assume that the sent code-word </a:t>
            </a:r>
            <a:r>
              <a:rPr lang="en-US" dirty="0">
                <a:solidFill>
                  <a:srgbClr val="0070C0"/>
                </a:solidFill>
              </a:rPr>
              <a:t>x</a:t>
            </a:r>
            <a:r>
              <a:rPr lang="en-US" dirty="0"/>
              <a:t> is at the center of a circle with radius </a:t>
            </a:r>
            <a:r>
              <a:rPr lang="en-US" dirty="0">
                <a:solidFill>
                  <a:srgbClr val="0070C0"/>
                </a:solidFill>
              </a:rPr>
              <a:t>s</a:t>
            </a:r>
            <a:r>
              <a:rPr lang="en-US" dirty="0"/>
              <a:t>.</a:t>
            </a:r>
          </a:p>
          <a:p>
            <a:pPr algn="just"/>
            <a:r>
              <a:rPr lang="en-US" dirty="0" smtClean="0"/>
              <a:t>All </a:t>
            </a:r>
            <a:r>
              <a:rPr lang="en-US" dirty="0"/>
              <a:t>received code-words that are created by </a:t>
            </a:r>
            <a:r>
              <a:rPr lang="en-US" dirty="0" smtClean="0">
                <a:solidFill>
                  <a:srgbClr val="0070C0"/>
                </a:solidFill>
              </a:rPr>
              <a:t>0</a:t>
            </a:r>
            <a:r>
              <a:rPr lang="en-US" dirty="0" smtClean="0"/>
              <a:t> </a:t>
            </a:r>
            <a:r>
              <a:rPr lang="en-US" dirty="0"/>
              <a:t>to </a:t>
            </a:r>
            <a:r>
              <a:rPr lang="en-US" dirty="0">
                <a:solidFill>
                  <a:srgbClr val="0070C0"/>
                </a:solidFill>
              </a:rPr>
              <a:t>s</a:t>
            </a:r>
            <a:r>
              <a:rPr lang="en-US" dirty="0"/>
              <a:t> errors are points inside the circle or on the perimeter of the circle.</a:t>
            </a:r>
          </a:p>
          <a:p>
            <a:r>
              <a:rPr lang="en-US" dirty="0" smtClean="0"/>
              <a:t>All </a:t>
            </a:r>
            <a:r>
              <a:rPr lang="en-US" dirty="0"/>
              <a:t>other valid code-words must be outside the circle</a:t>
            </a:r>
          </a:p>
          <a:p>
            <a:pPr lvl="1"/>
            <a:r>
              <a:rPr lang="en-US" dirty="0" smtClean="0"/>
              <a:t>For </a:t>
            </a:r>
            <a:r>
              <a:rPr lang="en-US" dirty="0"/>
              <a:t>example: A code scheme has a Hamming distance d</a:t>
            </a:r>
            <a:r>
              <a:rPr lang="en-US" sz="1800" dirty="0"/>
              <a:t>min</a:t>
            </a:r>
            <a:r>
              <a:rPr lang="en-US" dirty="0"/>
              <a:t> = 4.</a:t>
            </a:r>
          </a:p>
          <a:p>
            <a:pPr lvl="1"/>
            <a:r>
              <a:rPr lang="en-US" dirty="0"/>
              <a:t>This code guarantees the detection of upto 3 errors (d = s + 1 or s = 3).</a:t>
            </a:r>
          </a:p>
          <a:p>
            <a:pPr marL="0" indent="0">
              <a:buNone/>
            </a:pPr>
            <a:endParaRPr lang="en-US" dirty="0"/>
          </a:p>
          <a:p>
            <a:endParaRPr lang="en-IN" dirty="0"/>
          </a:p>
        </p:txBody>
      </p:sp>
    </p:spTree>
    <p:extLst>
      <p:ext uri="{BB962C8B-B14F-4D97-AF65-F5344CB8AC3E}">
        <p14:creationId xmlns:p14="http://schemas.microsoft.com/office/powerpoint/2010/main" val="278336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520"/>
          </a:xfrm>
        </p:spPr>
        <p:txBody>
          <a:bodyPr/>
          <a:lstStyle/>
          <a:p>
            <a:r>
              <a:rPr lang="en-IN" dirty="0">
                <a:solidFill>
                  <a:srgbClr val="FF0000"/>
                </a:solidFill>
              </a:rPr>
              <a:t>Data Link Layer</a:t>
            </a:r>
          </a:p>
        </p:txBody>
      </p:sp>
      <p:sp>
        <p:nvSpPr>
          <p:cNvPr id="3" name="Content Placeholder 2"/>
          <p:cNvSpPr>
            <a:spLocks noGrp="1"/>
          </p:cNvSpPr>
          <p:nvPr>
            <p:ph idx="1"/>
          </p:nvPr>
        </p:nvSpPr>
        <p:spPr>
          <a:xfrm>
            <a:off x="838200" y="1493949"/>
            <a:ext cx="10515600" cy="4683014"/>
          </a:xfrm>
        </p:spPr>
        <p:txBody>
          <a:bodyPr/>
          <a:lstStyle/>
          <a:p>
            <a:pPr marL="0" indent="0">
              <a:buNone/>
            </a:pPr>
            <a:r>
              <a:rPr lang="en-US" dirty="0" smtClean="0"/>
              <a:t>Main </a:t>
            </a:r>
            <a:r>
              <a:rPr lang="en-US" dirty="0"/>
              <a:t>Responsibility:</a:t>
            </a:r>
          </a:p>
          <a:p>
            <a:pPr marL="457200" lvl="1" indent="0">
              <a:buNone/>
            </a:pPr>
            <a:r>
              <a:rPr lang="en-US" dirty="0"/>
              <a:t>Data-link-layer (DLL) is responsible for moving frames from one node to another node</a:t>
            </a:r>
            <a:r>
              <a:rPr lang="en-US" dirty="0" smtClean="0"/>
              <a:t>.</a:t>
            </a:r>
          </a:p>
          <a:p>
            <a:endParaRPr lang="en-US" dirty="0"/>
          </a:p>
          <a:p>
            <a:endParaRPr lang="en-IN" dirty="0"/>
          </a:p>
        </p:txBody>
      </p:sp>
      <p:pic>
        <p:nvPicPr>
          <p:cNvPr id="4" name="Picture 3"/>
          <p:cNvPicPr>
            <a:picLocks noChangeAspect="1"/>
          </p:cNvPicPr>
          <p:nvPr/>
        </p:nvPicPr>
        <p:blipFill>
          <a:blip r:embed="rId2"/>
          <a:stretch>
            <a:fillRect/>
          </a:stretch>
        </p:blipFill>
        <p:spPr>
          <a:xfrm>
            <a:off x="2717442" y="3219717"/>
            <a:ext cx="6478073" cy="2957245"/>
          </a:xfrm>
          <a:prstGeom prst="rect">
            <a:avLst/>
          </a:prstGeom>
        </p:spPr>
      </p:pic>
    </p:spTree>
    <p:extLst>
      <p:ext uri="{BB962C8B-B14F-4D97-AF65-F5344CB8AC3E}">
        <p14:creationId xmlns:p14="http://schemas.microsoft.com/office/powerpoint/2010/main" val="1317551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Linear </a:t>
            </a:r>
            <a:r>
              <a:rPr lang="en-IN" dirty="0">
                <a:solidFill>
                  <a:srgbClr val="FF0000"/>
                </a:solidFill>
              </a:rPr>
              <a:t>Block Codes</a:t>
            </a:r>
          </a:p>
        </p:txBody>
      </p:sp>
      <p:sp>
        <p:nvSpPr>
          <p:cNvPr id="3" name="Content Placeholder 2"/>
          <p:cNvSpPr>
            <a:spLocks noGrp="1"/>
          </p:cNvSpPr>
          <p:nvPr>
            <p:ph idx="1"/>
          </p:nvPr>
        </p:nvSpPr>
        <p:spPr/>
        <p:txBody>
          <a:bodyPr>
            <a:normAutofit lnSpcReduction="10000"/>
          </a:bodyPr>
          <a:lstStyle/>
          <a:p>
            <a:r>
              <a:rPr lang="en-US" dirty="0" smtClean="0"/>
              <a:t>Almost </a:t>
            </a:r>
            <a:r>
              <a:rPr lang="en-US" dirty="0"/>
              <a:t>all block codes belong to a subset of block codes called linear block codes.</a:t>
            </a:r>
          </a:p>
          <a:p>
            <a:r>
              <a:rPr lang="en-US" dirty="0" smtClean="0"/>
              <a:t>A </a:t>
            </a:r>
            <a:r>
              <a:rPr lang="en-US" dirty="0"/>
              <a:t>linear block code is a code in which the XOR of 2 valid code-words creates another valid code-word. (XOR </a:t>
            </a:r>
            <a:r>
              <a:rPr lang="en-US" dirty="0" smtClean="0">
                <a:sym typeface="Wingdings" panose="05000000000000000000" pitchFamily="2" charset="2"/>
              </a:rPr>
              <a:t></a:t>
            </a:r>
            <a:r>
              <a:rPr lang="en-US" dirty="0" smtClean="0"/>
              <a:t>Addition </a:t>
            </a:r>
            <a:r>
              <a:rPr lang="en-US" dirty="0"/>
              <a:t>modulo-2</a:t>
            </a:r>
            <a:r>
              <a:rPr lang="en-US" dirty="0" smtClean="0"/>
              <a:t>)</a:t>
            </a:r>
          </a:p>
          <a:p>
            <a:endParaRPr lang="en-US" dirty="0" smtClean="0"/>
          </a:p>
          <a:p>
            <a:endParaRPr lang="en-US" dirty="0" smtClean="0"/>
          </a:p>
          <a:p>
            <a:r>
              <a:rPr lang="en-US" dirty="0" smtClean="0"/>
              <a:t>The </a:t>
            </a:r>
            <a:r>
              <a:rPr lang="en-US" dirty="0"/>
              <a:t>code in Table 10.1 is a linear block code because the result of XORing any code-word with any other code-word is a valid code-word.</a:t>
            </a:r>
          </a:p>
          <a:p>
            <a:pPr marL="457200" lvl="1" indent="0">
              <a:buNone/>
            </a:pPr>
            <a:r>
              <a:rPr lang="en-US" dirty="0" smtClean="0"/>
              <a:t>For example, the XORing of the 2nd and 3rd code-words creates the 4th one.</a:t>
            </a:r>
            <a:endParaRPr lang="en-US" dirty="0"/>
          </a:p>
          <a:p>
            <a:endParaRPr lang="en-US" dirty="0"/>
          </a:p>
          <a:p>
            <a:endParaRPr lang="en-IN" dirty="0"/>
          </a:p>
        </p:txBody>
      </p:sp>
      <p:pic>
        <p:nvPicPr>
          <p:cNvPr id="4" name="Picture 3"/>
          <p:cNvPicPr>
            <a:picLocks noChangeAspect="1"/>
          </p:cNvPicPr>
          <p:nvPr/>
        </p:nvPicPr>
        <p:blipFill>
          <a:blip r:embed="rId2"/>
          <a:stretch>
            <a:fillRect/>
          </a:stretch>
        </p:blipFill>
        <p:spPr>
          <a:xfrm>
            <a:off x="2408349" y="3451539"/>
            <a:ext cx="6413679" cy="900306"/>
          </a:xfrm>
          <a:prstGeom prst="rect">
            <a:avLst/>
          </a:prstGeom>
        </p:spPr>
      </p:pic>
    </p:spTree>
    <p:extLst>
      <p:ext uri="{BB962C8B-B14F-4D97-AF65-F5344CB8AC3E}">
        <p14:creationId xmlns:p14="http://schemas.microsoft.com/office/powerpoint/2010/main" val="3253218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Minimum Distance for Linear Block Codes</a:t>
            </a:r>
          </a:p>
        </p:txBody>
      </p:sp>
      <p:sp>
        <p:nvSpPr>
          <p:cNvPr id="3" name="Content Placeholder 2"/>
          <p:cNvSpPr>
            <a:spLocks noGrp="1"/>
          </p:cNvSpPr>
          <p:nvPr>
            <p:ph idx="1"/>
          </p:nvPr>
        </p:nvSpPr>
        <p:spPr/>
        <p:txBody>
          <a:bodyPr/>
          <a:lstStyle/>
          <a:p>
            <a:r>
              <a:rPr lang="en-US" dirty="0" smtClean="0"/>
              <a:t>Minimum </a:t>
            </a:r>
            <a:r>
              <a:rPr lang="en-US" dirty="0"/>
              <a:t>Hamming distance is no. of 1s in the nonzero valid code-word with the smallest no. of 1s.</a:t>
            </a:r>
          </a:p>
          <a:p>
            <a:r>
              <a:rPr lang="en-US" dirty="0" smtClean="0"/>
              <a:t>In </a:t>
            </a:r>
            <a:r>
              <a:rPr lang="en-US" dirty="0"/>
              <a:t>Table 10.1,</a:t>
            </a:r>
          </a:p>
          <a:p>
            <a:pPr marL="457200" lvl="1" indent="0">
              <a:buNone/>
            </a:pPr>
            <a:r>
              <a:rPr lang="en-US" dirty="0"/>
              <a:t>The numbers of 1s in the nonzero code-words are 2, 2, and 2. So the minimum Hamming distance is d</a:t>
            </a:r>
            <a:r>
              <a:rPr lang="en-US" sz="1800" dirty="0"/>
              <a:t>min</a:t>
            </a:r>
            <a:r>
              <a:rPr lang="en-US" dirty="0"/>
              <a:t> = 2.</a:t>
            </a:r>
          </a:p>
          <a:p>
            <a:pPr marL="0" indent="0">
              <a:buNone/>
            </a:pPr>
            <a:endParaRPr lang="en-US" dirty="0"/>
          </a:p>
          <a:p>
            <a:endParaRPr lang="en-IN" dirty="0"/>
          </a:p>
        </p:txBody>
      </p:sp>
    </p:spTree>
    <p:extLst>
      <p:ext uri="{BB962C8B-B14F-4D97-AF65-F5344CB8AC3E}">
        <p14:creationId xmlns:p14="http://schemas.microsoft.com/office/powerpoint/2010/main" val="266095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Parity </a:t>
            </a:r>
            <a:r>
              <a:rPr lang="en-IN" dirty="0">
                <a:solidFill>
                  <a:srgbClr val="FF0000"/>
                </a:solidFill>
              </a:rPr>
              <a:t>Check Code</a:t>
            </a:r>
          </a:p>
        </p:txBody>
      </p:sp>
      <p:sp>
        <p:nvSpPr>
          <p:cNvPr id="3" name="Content Placeholder 2"/>
          <p:cNvSpPr>
            <a:spLocks noGrp="1"/>
          </p:cNvSpPr>
          <p:nvPr>
            <p:ph idx="1"/>
          </p:nvPr>
        </p:nvSpPr>
        <p:spPr/>
        <p:txBody>
          <a:bodyPr/>
          <a:lstStyle/>
          <a:p>
            <a:r>
              <a:rPr lang="en-US" dirty="0" smtClean="0"/>
              <a:t>This </a:t>
            </a:r>
            <a:r>
              <a:rPr lang="en-US" dirty="0"/>
              <a:t>code is a linear block code. This code can detect an odd number of errors.</a:t>
            </a:r>
          </a:p>
          <a:p>
            <a:r>
              <a:rPr lang="en-US" dirty="0" smtClean="0"/>
              <a:t>A </a:t>
            </a:r>
            <a:r>
              <a:rPr lang="en-US" dirty="0"/>
              <a:t>k-bit data-word is changed to an n-bit code-word where n=k+1.</a:t>
            </a:r>
          </a:p>
          <a:p>
            <a:r>
              <a:rPr lang="en-US" dirty="0" smtClean="0"/>
              <a:t>One </a:t>
            </a:r>
            <a:r>
              <a:rPr lang="en-US" dirty="0"/>
              <a:t>extra bit is called the parity-bit.</a:t>
            </a:r>
          </a:p>
          <a:p>
            <a:r>
              <a:rPr lang="en-US" dirty="0" smtClean="0"/>
              <a:t>The </a:t>
            </a:r>
            <a:r>
              <a:rPr lang="en-US" dirty="0"/>
              <a:t>parity-bit is selected to make the total number of 1s in the code-word even.</a:t>
            </a:r>
          </a:p>
          <a:p>
            <a:r>
              <a:rPr lang="en-US" dirty="0" smtClean="0"/>
              <a:t>Minimum </a:t>
            </a:r>
            <a:r>
              <a:rPr lang="en-US" dirty="0"/>
              <a:t>hamming distance d</a:t>
            </a:r>
            <a:r>
              <a:rPr lang="en-US" sz="2000" dirty="0"/>
              <a:t>min </a:t>
            </a:r>
            <a:r>
              <a:rPr lang="en-US" dirty="0"/>
              <a:t>= 2. This means the code is a single-bit error-detecting code.</a:t>
            </a:r>
          </a:p>
          <a:p>
            <a:endParaRPr lang="en-IN" dirty="0"/>
          </a:p>
        </p:txBody>
      </p:sp>
    </p:spTree>
    <p:extLst>
      <p:ext uri="{BB962C8B-B14F-4D97-AF65-F5344CB8AC3E}">
        <p14:creationId xmlns:p14="http://schemas.microsoft.com/office/powerpoint/2010/main" val="1137618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Parity Check Code</a:t>
            </a:r>
          </a:p>
        </p:txBody>
      </p:sp>
      <p:sp>
        <p:nvSpPr>
          <p:cNvPr id="3" name="Content Placeholder 2"/>
          <p:cNvSpPr>
            <a:spLocks noGrp="1"/>
          </p:cNvSpPr>
          <p:nvPr>
            <p:ph idx="1"/>
          </p:nvPr>
        </p:nvSpPr>
        <p:spPr/>
        <p:txBody>
          <a:bodyPr/>
          <a:lstStyle/>
          <a:p>
            <a:pPr marL="0" indent="0">
              <a:buNone/>
            </a:pPr>
            <a:endParaRPr lang="en-IN" dirty="0"/>
          </a:p>
        </p:txBody>
      </p:sp>
      <p:pic>
        <p:nvPicPr>
          <p:cNvPr id="4" name="Picture 3"/>
          <p:cNvPicPr>
            <a:picLocks noChangeAspect="1"/>
          </p:cNvPicPr>
          <p:nvPr/>
        </p:nvPicPr>
        <p:blipFill>
          <a:blip r:embed="rId2"/>
          <a:stretch>
            <a:fillRect/>
          </a:stretch>
        </p:blipFill>
        <p:spPr>
          <a:xfrm>
            <a:off x="529107" y="1825625"/>
            <a:ext cx="11087637" cy="4135370"/>
          </a:xfrm>
          <a:prstGeom prst="rect">
            <a:avLst/>
          </a:prstGeom>
        </p:spPr>
      </p:pic>
    </p:spTree>
    <p:extLst>
      <p:ext uri="{BB962C8B-B14F-4D97-AF65-F5344CB8AC3E}">
        <p14:creationId xmlns:p14="http://schemas.microsoft.com/office/powerpoint/2010/main" val="4476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8064"/>
          </a:xfrm>
        </p:spPr>
        <p:txBody>
          <a:bodyPr>
            <a:normAutofit fontScale="90000"/>
          </a:bodyPr>
          <a:lstStyle/>
          <a:p>
            <a:r>
              <a:rPr lang="en-IN" dirty="0">
                <a:solidFill>
                  <a:srgbClr val="FF0000"/>
                </a:solidFill>
              </a:rPr>
              <a:t>Parity Check Code</a:t>
            </a:r>
          </a:p>
        </p:txBody>
      </p:sp>
      <p:sp>
        <p:nvSpPr>
          <p:cNvPr id="3" name="Content Placeholder 2"/>
          <p:cNvSpPr>
            <a:spLocks noGrp="1"/>
          </p:cNvSpPr>
          <p:nvPr>
            <p:ph idx="1"/>
          </p:nvPr>
        </p:nvSpPr>
        <p:spPr>
          <a:xfrm>
            <a:off x="838200" y="1481070"/>
            <a:ext cx="11023242" cy="5151550"/>
          </a:xfrm>
        </p:spPr>
        <p:txBody>
          <a:bodyPr>
            <a:normAutofit fontScale="92500" lnSpcReduction="20000"/>
          </a:bodyPr>
          <a:lstStyle/>
          <a:p>
            <a:r>
              <a:rPr lang="en-US" dirty="0" smtClean="0"/>
              <a:t>Here </a:t>
            </a:r>
            <a:r>
              <a:rPr lang="en-US" dirty="0"/>
              <a:t>is how it works </a:t>
            </a:r>
            <a:endParaRPr lang="en-US" dirty="0" smtClean="0"/>
          </a:p>
          <a:p>
            <a:pPr lvl="1"/>
            <a:r>
              <a:rPr lang="en-US" dirty="0" smtClean="0">
                <a:solidFill>
                  <a:srgbClr val="0070C0"/>
                </a:solidFill>
              </a:rPr>
              <a:t>At </a:t>
            </a:r>
            <a:r>
              <a:rPr lang="en-US" dirty="0">
                <a:solidFill>
                  <a:srgbClr val="0070C0"/>
                </a:solidFill>
              </a:rPr>
              <a:t>Sender</a:t>
            </a:r>
          </a:p>
          <a:p>
            <a:pPr lvl="2"/>
            <a:r>
              <a:rPr lang="en-US" dirty="0" smtClean="0"/>
              <a:t>The </a:t>
            </a:r>
            <a:r>
              <a:rPr lang="en-US" dirty="0"/>
              <a:t>encoder uses a generator that takes a copy of a 4-bit data-word (a0, a1, a2, and a3) and generates a parity-bit r</a:t>
            </a:r>
            <a:r>
              <a:rPr lang="en-US" sz="1500" dirty="0"/>
              <a:t>0</a:t>
            </a:r>
            <a:r>
              <a:rPr lang="en-US" dirty="0"/>
              <a:t>.</a:t>
            </a:r>
          </a:p>
          <a:p>
            <a:pPr lvl="1"/>
            <a:r>
              <a:rPr lang="en-US" dirty="0" smtClean="0"/>
              <a:t>The </a:t>
            </a:r>
            <a:r>
              <a:rPr lang="en-US" dirty="0"/>
              <a:t>encoder</a:t>
            </a:r>
          </a:p>
          <a:p>
            <a:pPr lvl="2"/>
            <a:r>
              <a:rPr lang="en-US" dirty="0" smtClean="0"/>
              <a:t> </a:t>
            </a:r>
            <a:r>
              <a:rPr lang="en-US" dirty="0"/>
              <a:t>accepts a copy of a 4-bit data-word (a0, a1, a2, and a3) and</a:t>
            </a:r>
          </a:p>
          <a:p>
            <a:pPr lvl="2"/>
            <a:r>
              <a:rPr lang="en-US" dirty="0" smtClean="0"/>
              <a:t> </a:t>
            </a:r>
            <a:r>
              <a:rPr lang="en-US" dirty="0"/>
              <a:t>generates a parity-bit r0 using a generator</a:t>
            </a:r>
          </a:p>
          <a:p>
            <a:pPr lvl="2"/>
            <a:r>
              <a:rPr lang="en-US" dirty="0" smtClean="0"/>
              <a:t> </a:t>
            </a:r>
            <a:r>
              <a:rPr lang="en-US" dirty="0"/>
              <a:t>generates a 5-bit code-word</a:t>
            </a:r>
          </a:p>
          <a:p>
            <a:pPr lvl="1"/>
            <a:r>
              <a:rPr lang="en-US" dirty="0" smtClean="0"/>
              <a:t>The </a:t>
            </a:r>
            <a:r>
              <a:rPr lang="en-US" dirty="0"/>
              <a:t>parity-bit &amp; 4-bit data-word are added to make the number of 1s in the code-word even.</a:t>
            </a:r>
          </a:p>
          <a:p>
            <a:pPr lvl="1"/>
            <a:r>
              <a:rPr lang="en-US" dirty="0" smtClean="0"/>
              <a:t>The </a:t>
            </a:r>
            <a:r>
              <a:rPr lang="en-US" dirty="0"/>
              <a:t>addition is done by using the following:</a:t>
            </a:r>
          </a:p>
          <a:p>
            <a:pPr lvl="1"/>
            <a:r>
              <a:rPr lang="en-US" dirty="0"/>
              <a:t> </a:t>
            </a:r>
          </a:p>
          <a:p>
            <a:pPr lvl="1"/>
            <a:r>
              <a:rPr lang="en-US" dirty="0" smtClean="0"/>
              <a:t>The </a:t>
            </a:r>
            <a:r>
              <a:rPr lang="en-US" dirty="0"/>
              <a:t>result of addition is the parity-bit.</a:t>
            </a:r>
          </a:p>
          <a:p>
            <a:pPr lvl="2"/>
            <a:r>
              <a:rPr lang="en-US" dirty="0" smtClean="0"/>
              <a:t>If </a:t>
            </a:r>
            <a:r>
              <a:rPr lang="en-US" dirty="0"/>
              <a:t>the no. of 1s in data-word = even, result = 0. (r</a:t>
            </a:r>
            <a:r>
              <a:rPr lang="en-US" sz="1700" dirty="0"/>
              <a:t>0</a:t>
            </a:r>
            <a:r>
              <a:rPr lang="en-US" dirty="0"/>
              <a:t>=0)</a:t>
            </a:r>
          </a:p>
          <a:p>
            <a:pPr lvl="2"/>
            <a:r>
              <a:rPr lang="en-US" dirty="0" smtClean="0"/>
              <a:t>If </a:t>
            </a:r>
            <a:r>
              <a:rPr lang="en-US" dirty="0"/>
              <a:t>the no. of 1s in data-word = odd, result = 1. (r</a:t>
            </a:r>
            <a:r>
              <a:rPr lang="en-US" sz="1700" dirty="0"/>
              <a:t>0</a:t>
            </a:r>
            <a:r>
              <a:rPr lang="en-US" dirty="0"/>
              <a:t>=1)</a:t>
            </a:r>
          </a:p>
          <a:p>
            <a:pPr lvl="2"/>
            <a:r>
              <a:rPr lang="en-US" dirty="0" smtClean="0"/>
              <a:t>In </a:t>
            </a:r>
            <a:r>
              <a:rPr lang="en-US" dirty="0"/>
              <a:t>both cases, the total number of 1s in the code-word is even.</a:t>
            </a:r>
          </a:p>
          <a:p>
            <a:pPr lvl="1"/>
            <a:r>
              <a:rPr lang="en-US" dirty="0" smtClean="0"/>
              <a:t>The </a:t>
            </a:r>
            <a:r>
              <a:rPr lang="en-US" dirty="0"/>
              <a:t>sender sends the code-word, which may be corrupted during transmission.</a:t>
            </a:r>
          </a:p>
          <a:p>
            <a:endParaRPr lang="en-IN" dirty="0"/>
          </a:p>
        </p:txBody>
      </p:sp>
      <p:pic>
        <p:nvPicPr>
          <p:cNvPr id="4" name="Picture 3"/>
          <p:cNvPicPr>
            <a:picLocks noChangeAspect="1"/>
          </p:cNvPicPr>
          <p:nvPr/>
        </p:nvPicPr>
        <p:blipFill>
          <a:blip r:embed="rId2"/>
          <a:stretch>
            <a:fillRect/>
          </a:stretch>
        </p:blipFill>
        <p:spPr>
          <a:xfrm>
            <a:off x="1598602" y="4546241"/>
            <a:ext cx="3781054" cy="296215"/>
          </a:xfrm>
          <a:prstGeom prst="rect">
            <a:avLst/>
          </a:prstGeom>
        </p:spPr>
      </p:pic>
    </p:spTree>
    <p:extLst>
      <p:ext uri="{BB962C8B-B14F-4D97-AF65-F5344CB8AC3E}">
        <p14:creationId xmlns:p14="http://schemas.microsoft.com/office/powerpoint/2010/main" val="270338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lstStyle/>
          <a:p>
            <a:r>
              <a:rPr lang="en-IN" dirty="0">
                <a:solidFill>
                  <a:srgbClr val="FF0000"/>
                </a:solidFill>
              </a:rPr>
              <a:t>Parity Check Code</a:t>
            </a:r>
          </a:p>
        </p:txBody>
      </p:sp>
      <p:sp>
        <p:nvSpPr>
          <p:cNvPr id="3" name="Content Placeholder 2"/>
          <p:cNvSpPr>
            <a:spLocks noGrp="1"/>
          </p:cNvSpPr>
          <p:nvPr>
            <p:ph idx="1"/>
          </p:nvPr>
        </p:nvSpPr>
        <p:spPr>
          <a:xfrm>
            <a:off x="838200" y="1519708"/>
            <a:ext cx="10515600" cy="5203064"/>
          </a:xfrm>
        </p:spPr>
        <p:txBody>
          <a:bodyPr>
            <a:normAutofit fontScale="92500" lnSpcReduction="10000"/>
          </a:bodyPr>
          <a:lstStyle/>
          <a:p>
            <a:r>
              <a:rPr lang="en-US" dirty="0" smtClean="0">
                <a:solidFill>
                  <a:srgbClr val="0070C0"/>
                </a:solidFill>
              </a:rPr>
              <a:t>At Receiver</a:t>
            </a:r>
            <a:endParaRPr lang="en-US" dirty="0">
              <a:solidFill>
                <a:srgbClr val="0070C0"/>
              </a:solidFill>
            </a:endParaRPr>
          </a:p>
          <a:p>
            <a:pPr lvl="1"/>
            <a:r>
              <a:rPr lang="en-US" dirty="0" smtClean="0"/>
              <a:t>The receiver receives a 5-bit word.</a:t>
            </a:r>
          </a:p>
          <a:p>
            <a:pPr lvl="1"/>
            <a:r>
              <a:rPr lang="en-US" dirty="0" smtClean="0"/>
              <a:t>The checker performs the same operation as the generator with one exception: The addition is done over all 5 bits.</a:t>
            </a:r>
          </a:p>
          <a:p>
            <a:pPr marL="0" indent="0">
              <a:buNone/>
            </a:pPr>
            <a:r>
              <a:rPr lang="en-US" dirty="0" smtClean="0"/>
              <a:t> </a:t>
            </a:r>
          </a:p>
          <a:p>
            <a:pPr lvl="1"/>
            <a:r>
              <a:rPr lang="en-US" dirty="0" smtClean="0"/>
              <a:t>The </a:t>
            </a:r>
            <a:r>
              <a:rPr lang="en-US" dirty="0"/>
              <a:t>result is called the </a:t>
            </a:r>
            <a:r>
              <a:rPr lang="en-US" dirty="0">
                <a:solidFill>
                  <a:srgbClr val="00B050"/>
                </a:solidFill>
              </a:rPr>
              <a:t>syndrome bit </a:t>
            </a:r>
            <a:r>
              <a:rPr lang="en-US" dirty="0"/>
              <a:t>(</a:t>
            </a:r>
            <a:r>
              <a:rPr lang="en-US" dirty="0" smtClean="0">
                <a:solidFill>
                  <a:srgbClr val="00B050"/>
                </a:solidFill>
              </a:rPr>
              <a:t>s</a:t>
            </a:r>
            <a:r>
              <a:rPr lang="en-US" sz="1500" dirty="0" smtClean="0">
                <a:solidFill>
                  <a:srgbClr val="00B050"/>
                </a:solidFill>
              </a:rPr>
              <a:t>0</a:t>
            </a:r>
            <a:r>
              <a:rPr lang="en-US" dirty="0" smtClean="0"/>
              <a:t>).</a:t>
            </a:r>
            <a:endParaRPr lang="en-US" dirty="0"/>
          </a:p>
          <a:p>
            <a:pPr lvl="1"/>
            <a:r>
              <a:rPr lang="en-US" dirty="0" smtClean="0"/>
              <a:t>Syndrome </a:t>
            </a:r>
            <a:r>
              <a:rPr lang="en-US" dirty="0"/>
              <a:t>bit = 0 when the no. of 1s in the received code-word is even; otherwise, it is 1.</a:t>
            </a:r>
          </a:p>
          <a:p>
            <a:pPr lvl="1"/>
            <a:r>
              <a:rPr lang="en-US" dirty="0" smtClean="0"/>
              <a:t>The </a:t>
            </a:r>
            <a:r>
              <a:rPr lang="en-US" dirty="0"/>
              <a:t>syndrome is passed to the decision logic analyzer.</a:t>
            </a:r>
          </a:p>
          <a:p>
            <a:pPr lvl="2"/>
            <a:r>
              <a:rPr lang="en-US" dirty="0" smtClean="0"/>
              <a:t>If </a:t>
            </a:r>
            <a:r>
              <a:rPr lang="en-US" dirty="0">
                <a:solidFill>
                  <a:srgbClr val="00B050"/>
                </a:solidFill>
              </a:rPr>
              <a:t>s</a:t>
            </a:r>
            <a:r>
              <a:rPr lang="en-US" sz="1500" dirty="0">
                <a:solidFill>
                  <a:srgbClr val="00B050"/>
                </a:solidFill>
              </a:rPr>
              <a:t>0</a:t>
            </a:r>
            <a:r>
              <a:rPr lang="en-US" dirty="0"/>
              <a:t>=0, there is no error in the received code-word. The data portion of the received code-word is accepted as the data-word.</a:t>
            </a:r>
          </a:p>
          <a:p>
            <a:pPr lvl="2"/>
            <a:endParaRPr lang="en-US" dirty="0" smtClean="0"/>
          </a:p>
          <a:p>
            <a:pPr lvl="2"/>
            <a:r>
              <a:rPr lang="en-US" dirty="0" smtClean="0"/>
              <a:t>If </a:t>
            </a:r>
            <a:r>
              <a:rPr lang="en-US" dirty="0">
                <a:solidFill>
                  <a:srgbClr val="00B050"/>
                </a:solidFill>
              </a:rPr>
              <a:t>s</a:t>
            </a:r>
            <a:r>
              <a:rPr lang="en-US" sz="1500" dirty="0">
                <a:solidFill>
                  <a:srgbClr val="00B050"/>
                </a:solidFill>
              </a:rPr>
              <a:t>0</a:t>
            </a:r>
            <a:r>
              <a:rPr lang="en-US" dirty="0"/>
              <a:t>=1, there is error in the received code-word. The data portion of the received code-word is discarded. The data-word is not created.</a:t>
            </a:r>
          </a:p>
          <a:p>
            <a:r>
              <a:rPr lang="en-US" dirty="0" smtClean="0"/>
              <a:t> </a:t>
            </a:r>
            <a:endParaRPr lang="en-US" dirty="0"/>
          </a:p>
          <a:p>
            <a:endParaRPr lang="en-IN" dirty="0"/>
          </a:p>
        </p:txBody>
      </p:sp>
      <p:pic>
        <p:nvPicPr>
          <p:cNvPr id="4" name="Picture 3"/>
          <p:cNvPicPr>
            <a:picLocks noChangeAspect="1"/>
          </p:cNvPicPr>
          <p:nvPr/>
        </p:nvPicPr>
        <p:blipFill>
          <a:blip r:embed="rId2"/>
          <a:stretch>
            <a:fillRect/>
          </a:stretch>
        </p:blipFill>
        <p:spPr>
          <a:xfrm>
            <a:off x="2369606" y="2915596"/>
            <a:ext cx="3468816" cy="251489"/>
          </a:xfrm>
          <a:prstGeom prst="rect">
            <a:avLst/>
          </a:prstGeom>
        </p:spPr>
      </p:pic>
    </p:spTree>
    <p:extLst>
      <p:ext uri="{BB962C8B-B14F-4D97-AF65-F5344CB8AC3E}">
        <p14:creationId xmlns:p14="http://schemas.microsoft.com/office/powerpoint/2010/main" val="1612609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Example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42434" y="1429554"/>
            <a:ext cx="9247031" cy="4700789"/>
          </a:xfrm>
          <a:prstGeom prst="rect">
            <a:avLst/>
          </a:prstGeom>
        </p:spPr>
      </p:pic>
    </p:spTree>
    <p:extLst>
      <p:ext uri="{BB962C8B-B14F-4D97-AF65-F5344CB8AC3E}">
        <p14:creationId xmlns:p14="http://schemas.microsoft.com/office/powerpoint/2010/main" val="1822957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Cyclic </a:t>
            </a:r>
            <a:r>
              <a:rPr lang="en-IN" dirty="0">
                <a:solidFill>
                  <a:srgbClr val="FF0000"/>
                </a:solidFill>
              </a:rPr>
              <a:t>Codes</a:t>
            </a:r>
          </a:p>
        </p:txBody>
      </p:sp>
      <p:sp>
        <p:nvSpPr>
          <p:cNvPr id="3" name="Content Placeholder 2"/>
          <p:cNvSpPr>
            <a:spLocks noGrp="1"/>
          </p:cNvSpPr>
          <p:nvPr>
            <p:ph idx="1"/>
          </p:nvPr>
        </p:nvSpPr>
        <p:spPr/>
        <p:txBody>
          <a:bodyPr/>
          <a:lstStyle/>
          <a:p>
            <a:r>
              <a:rPr lang="en-US" dirty="0" smtClean="0"/>
              <a:t>Cyclic </a:t>
            </a:r>
            <a:r>
              <a:rPr lang="en-US" dirty="0"/>
              <a:t>codes are special linear block codes with one extra property:</a:t>
            </a:r>
          </a:p>
          <a:p>
            <a:pPr lvl="1"/>
            <a:r>
              <a:rPr lang="en-US" dirty="0"/>
              <a:t>If a code-word is cyclically shifted (rotated), the result is another code-word.</a:t>
            </a:r>
          </a:p>
          <a:p>
            <a:pPr lvl="1"/>
            <a:r>
              <a:rPr lang="en-US" dirty="0"/>
              <a:t>For ex: if code-word = 1011000 and we cyclically left-shift, then another code-word = 0110001</a:t>
            </a:r>
            <a:r>
              <a:rPr lang="en-US" dirty="0" smtClean="0"/>
              <a:t>.</a:t>
            </a:r>
            <a:endParaRPr lang="en-US" dirty="0"/>
          </a:p>
          <a:p>
            <a:r>
              <a:rPr lang="en-US" dirty="0" smtClean="0"/>
              <a:t>Let </a:t>
            </a:r>
            <a:r>
              <a:rPr lang="en-US" dirty="0"/>
              <a:t>First-word = a</a:t>
            </a:r>
            <a:r>
              <a:rPr lang="en-US" sz="2000" dirty="0"/>
              <a:t>0</a:t>
            </a:r>
            <a:r>
              <a:rPr lang="en-US" dirty="0"/>
              <a:t> to a</a:t>
            </a:r>
            <a:r>
              <a:rPr lang="en-US" sz="2400" dirty="0"/>
              <a:t>6</a:t>
            </a:r>
            <a:r>
              <a:rPr lang="en-US" dirty="0"/>
              <a:t> and Second-word = b</a:t>
            </a:r>
            <a:r>
              <a:rPr lang="en-US" sz="2400" dirty="0"/>
              <a:t>0</a:t>
            </a:r>
            <a:r>
              <a:rPr lang="en-US" dirty="0"/>
              <a:t> to b</a:t>
            </a:r>
            <a:r>
              <a:rPr lang="en-US" sz="2400" dirty="0"/>
              <a:t>6</a:t>
            </a:r>
            <a:r>
              <a:rPr lang="en-US" dirty="0"/>
              <a:t>, we can shift the bits by using the following</a:t>
            </a:r>
            <a:r>
              <a:rPr lang="en-US" dirty="0" smtClean="0"/>
              <a:t>:</a:t>
            </a:r>
          </a:p>
          <a:p>
            <a:endParaRPr lang="en-US" dirty="0"/>
          </a:p>
          <a:p>
            <a:endParaRPr lang="en-US" dirty="0"/>
          </a:p>
        </p:txBody>
      </p:sp>
      <p:pic>
        <p:nvPicPr>
          <p:cNvPr id="4" name="Picture 3"/>
          <p:cNvPicPr>
            <a:picLocks noChangeAspect="1"/>
          </p:cNvPicPr>
          <p:nvPr/>
        </p:nvPicPr>
        <p:blipFill>
          <a:blip r:embed="rId2"/>
          <a:stretch>
            <a:fillRect/>
          </a:stretch>
        </p:blipFill>
        <p:spPr>
          <a:xfrm>
            <a:off x="3247629" y="4648456"/>
            <a:ext cx="5522883" cy="631881"/>
          </a:xfrm>
          <a:prstGeom prst="rect">
            <a:avLst/>
          </a:prstGeom>
        </p:spPr>
      </p:pic>
    </p:spTree>
    <p:extLst>
      <p:ext uri="{BB962C8B-B14F-4D97-AF65-F5344CB8AC3E}">
        <p14:creationId xmlns:p14="http://schemas.microsoft.com/office/powerpoint/2010/main" val="292042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Cyclic Codes</a:t>
            </a:r>
          </a:p>
        </p:txBody>
      </p:sp>
      <p:sp>
        <p:nvSpPr>
          <p:cNvPr id="3" name="Content Placeholder 2"/>
          <p:cNvSpPr>
            <a:spLocks noGrp="1"/>
          </p:cNvSpPr>
          <p:nvPr>
            <p:ph idx="1"/>
          </p:nvPr>
        </p:nvSpPr>
        <p:spPr/>
        <p:txBody>
          <a:bodyPr/>
          <a:lstStyle/>
          <a:p>
            <a:r>
              <a:rPr lang="en-US" dirty="0" smtClean="0"/>
              <a:t>CRC </a:t>
            </a:r>
            <a:r>
              <a:rPr lang="en-US" dirty="0"/>
              <a:t>is a cyclic code that is used in networks such as LANs and WANs</a:t>
            </a:r>
            <a:r>
              <a:rPr lang="en-US" dirty="0" smtClean="0"/>
              <a:t>.</a:t>
            </a:r>
            <a:endParaRPr lang="en-IN" dirty="0"/>
          </a:p>
          <a:p>
            <a:endParaRPr lang="en-IN" dirty="0"/>
          </a:p>
        </p:txBody>
      </p:sp>
      <p:pic>
        <p:nvPicPr>
          <p:cNvPr id="4" name="Picture 3"/>
          <p:cNvPicPr>
            <a:picLocks noChangeAspect="1"/>
          </p:cNvPicPr>
          <p:nvPr/>
        </p:nvPicPr>
        <p:blipFill>
          <a:blip r:embed="rId2"/>
          <a:stretch>
            <a:fillRect/>
          </a:stretch>
        </p:blipFill>
        <p:spPr>
          <a:xfrm>
            <a:off x="1944710" y="2395470"/>
            <a:ext cx="7637172" cy="4462530"/>
          </a:xfrm>
          <a:prstGeom prst="rect">
            <a:avLst/>
          </a:prstGeom>
        </p:spPr>
      </p:pic>
    </p:spTree>
    <p:extLst>
      <p:ext uri="{BB962C8B-B14F-4D97-AF65-F5344CB8AC3E}">
        <p14:creationId xmlns:p14="http://schemas.microsoft.com/office/powerpoint/2010/main" val="1814124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Cyclic Codes</a:t>
            </a:r>
          </a:p>
        </p:txBody>
      </p:sp>
      <p:sp>
        <p:nvSpPr>
          <p:cNvPr id="3" name="Content Placeholder 2"/>
          <p:cNvSpPr>
            <a:spLocks noGrp="1"/>
          </p:cNvSpPr>
          <p:nvPr>
            <p:ph idx="1"/>
          </p:nvPr>
        </p:nvSpPr>
        <p:spPr/>
        <p:txBody>
          <a:bodyPr>
            <a:normAutofit fontScale="92500"/>
          </a:bodyPr>
          <a:lstStyle/>
          <a:p>
            <a:r>
              <a:rPr lang="en-US" dirty="0" smtClean="0"/>
              <a:t>Let </a:t>
            </a:r>
            <a:r>
              <a:rPr lang="en-US" dirty="0"/>
              <a:t>Size of data-word = k bits (here k=4). </a:t>
            </a:r>
            <a:endParaRPr lang="en-US" dirty="0" smtClean="0"/>
          </a:p>
          <a:p>
            <a:pPr lvl="1"/>
            <a:r>
              <a:rPr lang="en-US" dirty="0" smtClean="0"/>
              <a:t>Size </a:t>
            </a:r>
            <a:r>
              <a:rPr lang="en-US" dirty="0"/>
              <a:t>of code-word = n bits (here n=7).</a:t>
            </a:r>
          </a:p>
          <a:p>
            <a:pPr lvl="1"/>
            <a:r>
              <a:rPr lang="en-US" dirty="0"/>
              <a:t>Size of divisor = n-k+1 bits (here n-k+1=4). </a:t>
            </a:r>
            <a:endParaRPr lang="en-US" dirty="0" smtClean="0"/>
          </a:p>
          <a:p>
            <a:r>
              <a:rPr lang="en-US" dirty="0" smtClean="0"/>
              <a:t>How </a:t>
            </a:r>
            <a:r>
              <a:rPr lang="en-US" dirty="0"/>
              <a:t>it </a:t>
            </a:r>
            <a:r>
              <a:rPr lang="en-US" dirty="0" smtClean="0"/>
              <a:t>works? </a:t>
            </a:r>
          </a:p>
          <a:p>
            <a:r>
              <a:rPr lang="en-US" dirty="0" smtClean="0">
                <a:solidFill>
                  <a:srgbClr val="0070C0"/>
                </a:solidFill>
              </a:rPr>
              <a:t>At </a:t>
            </a:r>
            <a:r>
              <a:rPr lang="en-US" dirty="0">
                <a:solidFill>
                  <a:srgbClr val="0070C0"/>
                </a:solidFill>
              </a:rPr>
              <a:t>Sender</a:t>
            </a:r>
          </a:p>
          <a:p>
            <a:pPr lvl="1"/>
            <a:r>
              <a:rPr lang="en-US" dirty="0" smtClean="0"/>
              <a:t>n-k  0s </a:t>
            </a:r>
            <a:r>
              <a:rPr lang="en-US" dirty="0"/>
              <a:t>is appended to the data-word to create augmented data-word. (here n-k=3</a:t>
            </a:r>
            <a:r>
              <a:rPr lang="en-US" dirty="0" smtClean="0"/>
              <a:t>).</a:t>
            </a:r>
          </a:p>
          <a:p>
            <a:pPr lvl="1"/>
            <a:r>
              <a:rPr lang="en-US" dirty="0" smtClean="0"/>
              <a:t>The </a:t>
            </a:r>
            <a:r>
              <a:rPr lang="en-US" dirty="0"/>
              <a:t>augmented data-word is fed into the generator </a:t>
            </a:r>
            <a:r>
              <a:rPr lang="en-US" dirty="0" smtClean="0"/>
              <a:t>.</a:t>
            </a:r>
            <a:endParaRPr lang="en-US" dirty="0"/>
          </a:p>
          <a:p>
            <a:pPr lvl="1"/>
            <a:r>
              <a:rPr lang="en-US" dirty="0" smtClean="0"/>
              <a:t>The </a:t>
            </a:r>
            <a:r>
              <a:rPr lang="en-US" dirty="0"/>
              <a:t>generator divides the augmented data-word by the divisor.</a:t>
            </a:r>
          </a:p>
          <a:p>
            <a:pPr lvl="1"/>
            <a:r>
              <a:rPr lang="en-US" dirty="0" smtClean="0"/>
              <a:t>The </a:t>
            </a:r>
            <a:r>
              <a:rPr lang="en-US" dirty="0"/>
              <a:t>remainder is called check-bits (r</a:t>
            </a:r>
            <a:r>
              <a:rPr lang="en-US" sz="1500" dirty="0"/>
              <a:t>2</a:t>
            </a:r>
            <a:r>
              <a:rPr lang="en-US" dirty="0"/>
              <a:t>r</a:t>
            </a:r>
            <a:r>
              <a:rPr lang="en-US" sz="1700" dirty="0"/>
              <a:t>1</a:t>
            </a:r>
            <a:r>
              <a:rPr lang="en-US" dirty="0"/>
              <a:t>r</a:t>
            </a:r>
            <a:r>
              <a:rPr lang="en-US" sz="1700" dirty="0"/>
              <a:t>0</a:t>
            </a:r>
            <a:r>
              <a:rPr lang="en-US" dirty="0"/>
              <a:t>).</a:t>
            </a:r>
          </a:p>
          <a:p>
            <a:pPr lvl="1"/>
            <a:r>
              <a:rPr lang="en-US" dirty="0" smtClean="0"/>
              <a:t>The </a:t>
            </a:r>
            <a:r>
              <a:rPr lang="en-US" dirty="0"/>
              <a:t>check-bits (r</a:t>
            </a:r>
            <a:r>
              <a:rPr lang="en-US" sz="1500" dirty="0"/>
              <a:t>2</a:t>
            </a:r>
            <a:r>
              <a:rPr lang="en-US" dirty="0"/>
              <a:t>r</a:t>
            </a:r>
            <a:r>
              <a:rPr lang="en-US" sz="1500" dirty="0"/>
              <a:t>1</a:t>
            </a:r>
            <a:r>
              <a:rPr lang="en-US" dirty="0"/>
              <a:t>r</a:t>
            </a:r>
            <a:r>
              <a:rPr lang="en-US" sz="1500" dirty="0"/>
              <a:t>0</a:t>
            </a:r>
            <a:r>
              <a:rPr lang="en-US" dirty="0"/>
              <a:t>) are appended to the data-word to create the code-word.</a:t>
            </a:r>
          </a:p>
          <a:p>
            <a:endParaRPr lang="en-IN" dirty="0"/>
          </a:p>
        </p:txBody>
      </p:sp>
    </p:spTree>
    <p:extLst>
      <p:ext uri="{BB962C8B-B14F-4D97-AF65-F5344CB8AC3E}">
        <p14:creationId xmlns:p14="http://schemas.microsoft.com/office/powerpoint/2010/main" val="2092958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Data Link Layer</a:t>
            </a:r>
            <a:endParaRPr lang="en-IN"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Other </a:t>
            </a:r>
            <a:r>
              <a:rPr lang="en-IN" dirty="0"/>
              <a:t>responsibilities of data-link-layer </a:t>
            </a:r>
            <a:endParaRPr lang="en-IN" dirty="0" smtClean="0"/>
          </a:p>
          <a:p>
            <a:pPr marL="0" indent="0">
              <a:buNone/>
            </a:pPr>
            <a:r>
              <a:rPr lang="en-US" dirty="0" smtClean="0">
                <a:solidFill>
                  <a:srgbClr val="0070C0"/>
                </a:solidFill>
              </a:rPr>
              <a:t>1)Framing</a:t>
            </a:r>
            <a:endParaRPr lang="en-US" dirty="0">
              <a:solidFill>
                <a:srgbClr val="0070C0"/>
              </a:solidFill>
            </a:endParaRPr>
          </a:p>
          <a:p>
            <a:pPr lvl="1"/>
            <a:r>
              <a:rPr lang="en-US" dirty="0" smtClean="0"/>
              <a:t>DLL </a:t>
            </a:r>
            <a:r>
              <a:rPr lang="en-US" dirty="0"/>
              <a:t>receives &amp; divides the stream of bits from network-layer into frames.</a:t>
            </a:r>
          </a:p>
          <a:p>
            <a:pPr marL="0" indent="0">
              <a:buNone/>
            </a:pPr>
            <a:r>
              <a:rPr lang="en-US" dirty="0" smtClean="0">
                <a:solidFill>
                  <a:srgbClr val="0070C0"/>
                </a:solidFill>
              </a:rPr>
              <a:t>2)Physical-addressing</a:t>
            </a:r>
            <a:endParaRPr lang="en-US" dirty="0">
              <a:solidFill>
                <a:srgbClr val="0070C0"/>
              </a:solidFill>
            </a:endParaRPr>
          </a:p>
          <a:p>
            <a:pPr lvl="1"/>
            <a:r>
              <a:rPr lang="en-US" dirty="0" smtClean="0"/>
              <a:t>DLL </a:t>
            </a:r>
            <a:r>
              <a:rPr lang="en-US" dirty="0"/>
              <a:t>appends a header to the frame coming from the network-layer.</a:t>
            </a:r>
          </a:p>
          <a:p>
            <a:pPr lvl="1"/>
            <a:r>
              <a:rPr lang="en-US" dirty="0" smtClean="0"/>
              <a:t>Header </a:t>
            </a:r>
            <a:r>
              <a:rPr lang="en-US" dirty="0"/>
              <a:t>contains the physical-address of sender &amp; receiver of the frame.</a:t>
            </a:r>
          </a:p>
          <a:p>
            <a:pPr marL="0" indent="0">
              <a:buNone/>
            </a:pPr>
            <a:r>
              <a:rPr lang="en-US" dirty="0" smtClean="0">
                <a:solidFill>
                  <a:srgbClr val="0070C0"/>
                </a:solidFill>
              </a:rPr>
              <a:t>3)Flow </a:t>
            </a:r>
            <a:r>
              <a:rPr lang="en-US" dirty="0">
                <a:solidFill>
                  <a:srgbClr val="0070C0"/>
                </a:solidFill>
              </a:rPr>
              <a:t>Control</a:t>
            </a:r>
          </a:p>
          <a:p>
            <a:pPr lvl="1"/>
            <a:r>
              <a:rPr lang="en-US" dirty="0" smtClean="0"/>
              <a:t>DLL provides flow-control.</a:t>
            </a:r>
            <a:endParaRPr lang="en-US" dirty="0"/>
          </a:p>
          <a:p>
            <a:pPr lvl="1"/>
            <a:r>
              <a:rPr lang="en-US" dirty="0" smtClean="0"/>
              <a:t>Flow-control ensures that source sends the data at a speed at which destination can </a:t>
            </a:r>
            <a:r>
              <a:rPr lang="en-US" dirty="0"/>
              <a:t>receive </a:t>
            </a:r>
            <a:r>
              <a:rPr lang="en-US" dirty="0" smtClean="0"/>
              <a:t>it</a:t>
            </a:r>
            <a:endParaRPr lang="en-US" dirty="0"/>
          </a:p>
          <a:p>
            <a:pPr lvl="1"/>
            <a:r>
              <a:rPr lang="en-US" dirty="0" smtClean="0"/>
              <a:t>If there </a:t>
            </a:r>
            <a:r>
              <a:rPr lang="en-US" dirty="0"/>
              <a:t>is an </a:t>
            </a:r>
            <a:r>
              <a:rPr lang="en-US" dirty="0" smtClean="0"/>
              <a:t>overflow </a:t>
            </a:r>
            <a:r>
              <a:rPr lang="en-US" dirty="0"/>
              <a:t>at the receiver-side, the data will be lost.</a:t>
            </a:r>
          </a:p>
          <a:p>
            <a:endParaRPr lang="en-IN" dirty="0"/>
          </a:p>
        </p:txBody>
      </p:sp>
    </p:spTree>
    <p:extLst>
      <p:ext uri="{BB962C8B-B14F-4D97-AF65-F5344CB8AC3E}">
        <p14:creationId xmlns:p14="http://schemas.microsoft.com/office/powerpoint/2010/main" val="26259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Cyclic Codes</a:t>
            </a:r>
          </a:p>
        </p:txBody>
      </p:sp>
      <p:sp>
        <p:nvSpPr>
          <p:cNvPr id="3" name="Content Placeholder 2"/>
          <p:cNvSpPr>
            <a:spLocks noGrp="1"/>
          </p:cNvSpPr>
          <p:nvPr>
            <p:ph idx="1"/>
          </p:nvPr>
        </p:nvSpPr>
        <p:spPr/>
        <p:txBody>
          <a:bodyPr>
            <a:normAutofit lnSpcReduction="10000"/>
          </a:bodyPr>
          <a:lstStyle/>
          <a:p>
            <a:r>
              <a:rPr lang="en-US" dirty="0" smtClean="0">
                <a:solidFill>
                  <a:srgbClr val="0070C0"/>
                </a:solidFill>
              </a:rPr>
              <a:t>At </a:t>
            </a:r>
            <a:r>
              <a:rPr lang="en-US" dirty="0">
                <a:solidFill>
                  <a:srgbClr val="0070C0"/>
                </a:solidFill>
              </a:rPr>
              <a:t>Receiver</a:t>
            </a:r>
          </a:p>
          <a:p>
            <a:pPr lvl="1"/>
            <a:r>
              <a:rPr lang="en-US" dirty="0" smtClean="0"/>
              <a:t>The possibly corrupted code-word is fed into the checker.</a:t>
            </a:r>
          </a:p>
          <a:p>
            <a:pPr lvl="1"/>
            <a:r>
              <a:rPr lang="en-US" dirty="0" smtClean="0"/>
              <a:t>The checker is a replica of the generator.</a:t>
            </a:r>
          </a:p>
          <a:p>
            <a:pPr lvl="1"/>
            <a:r>
              <a:rPr lang="en-US" dirty="0" smtClean="0"/>
              <a:t>The checker divides the code-word by the divisor.</a:t>
            </a:r>
          </a:p>
          <a:p>
            <a:pPr lvl="1"/>
            <a:r>
              <a:rPr lang="en-US" dirty="0" smtClean="0"/>
              <a:t>The remainder is called </a:t>
            </a:r>
            <a:r>
              <a:rPr lang="en-US" dirty="0" smtClean="0">
                <a:solidFill>
                  <a:srgbClr val="00B050"/>
                </a:solidFill>
              </a:rPr>
              <a:t>syndrome bits </a:t>
            </a:r>
            <a:r>
              <a:rPr lang="en-US" dirty="0" smtClean="0"/>
              <a:t>(r</a:t>
            </a:r>
            <a:r>
              <a:rPr lang="en-US" sz="1600" dirty="0" smtClean="0"/>
              <a:t>2</a:t>
            </a:r>
            <a:r>
              <a:rPr lang="en-US" dirty="0" smtClean="0"/>
              <a:t>r</a:t>
            </a:r>
            <a:r>
              <a:rPr lang="en-US" sz="1800" dirty="0" smtClean="0"/>
              <a:t>1</a:t>
            </a:r>
            <a:r>
              <a:rPr lang="en-US" dirty="0" smtClean="0"/>
              <a:t>r</a:t>
            </a:r>
            <a:r>
              <a:rPr lang="en-US" sz="1600" dirty="0" smtClean="0"/>
              <a:t>0</a:t>
            </a:r>
            <a:r>
              <a:rPr lang="en-US" dirty="0" smtClean="0"/>
              <a:t>).</a:t>
            </a:r>
          </a:p>
          <a:p>
            <a:pPr lvl="1"/>
            <a:r>
              <a:rPr lang="en-US" dirty="0" smtClean="0"/>
              <a:t>The syndrome bits are fed to the decision-logic-analyzer.</a:t>
            </a:r>
          </a:p>
          <a:p>
            <a:pPr lvl="1"/>
            <a:r>
              <a:rPr lang="en-US" dirty="0" smtClean="0"/>
              <a:t>The decision-logic-analyzer performs following functions:</a:t>
            </a:r>
          </a:p>
          <a:p>
            <a:pPr marL="457200" lvl="1" indent="0">
              <a:buNone/>
            </a:pPr>
            <a:r>
              <a:rPr lang="en-US" b="1" dirty="0" err="1" smtClean="0"/>
              <a:t>i</a:t>
            </a:r>
            <a:r>
              <a:rPr lang="en-US" b="1" dirty="0" smtClean="0"/>
              <a:t>)For </a:t>
            </a:r>
            <a:r>
              <a:rPr lang="en-US" b="1" dirty="0"/>
              <a:t>No Error</a:t>
            </a:r>
          </a:p>
          <a:p>
            <a:pPr marL="1371600" lvl="3" indent="0">
              <a:buNone/>
            </a:pPr>
            <a:r>
              <a:rPr lang="en-US" dirty="0" smtClean="0"/>
              <a:t> </a:t>
            </a:r>
            <a:r>
              <a:rPr lang="en-US" dirty="0"/>
              <a:t>If all syndrome-bits are 0s, the received code-word is accepted.</a:t>
            </a:r>
          </a:p>
          <a:p>
            <a:pPr marL="1371600" lvl="3" indent="0">
              <a:buNone/>
            </a:pPr>
            <a:r>
              <a:rPr lang="en-US" dirty="0" smtClean="0"/>
              <a:t> </a:t>
            </a:r>
            <a:r>
              <a:rPr lang="en-US" dirty="0"/>
              <a:t>Data-word is extracted from received </a:t>
            </a:r>
            <a:r>
              <a:rPr lang="en-US" dirty="0" smtClean="0"/>
              <a:t>code-word</a:t>
            </a:r>
          </a:p>
          <a:p>
            <a:pPr marL="457200" lvl="1" indent="0">
              <a:buNone/>
            </a:pPr>
            <a:r>
              <a:rPr lang="en-US" b="1" dirty="0" smtClean="0"/>
              <a:t>ii)For Error</a:t>
            </a:r>
          </a:p>
          <a:p>
            <a:pPr marL="1371600" lvl="3" indent="0">
              <a:buNone/>
            </a:pPr>
            <a:r>
              <a:rPr lang="en-US" dirty="0" smtClean="0"/>
              <a:t>If </a:t>
            </a:r>
            <a:r>
              <a:rPr lang="en-US" dirty="0"/>
              <a:t>all syndrome-bits are not 0s, the received code-word is </a:t>
            </a:r>
            <a:r>
              <a:rPr lang="en-US" dirty="0" smtClean="0"/>
              <a:t>discarded.</a:t>
            </a:r>
            <a:endParaRPr lang="en-US" dirty="0"/>
          </a:p>
          <a:p>
            <a:pPr lvl="1"/>
            <a:endParaRPr lang="en-IN" dirty="0"/>
          </a:p>
        </p:txBody>
      </p:sp>
    </p:spTree>
    <p:extLst>
      <p:ext uri="{BB962C8B-B14F-4D97-AF65-F5344CB8AC3E}">
        <p14:creationId xmlns:p14="http://schemas.microsoft.com/office/powerpoint/2010/main" val="3238090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731"/>
          </a:xfrm>
        </p:spPr>
        <p:txBody>
          <a:bodyPr/>
          <a:lstStyle/>
          <a:p>
            <a:r>
              <a:rPr lang="en-IN" dirty="0">
                <a:solidFill>
                  <a:srgbClr val="FF0000"/>
                </a:solidFill>
              </a:rPr>
              <a:t>Cyclic Codes</a:t>
            </a:r>
          </a:p>
        </p:txBody>
      </p:sp>
      <p:pic>
        <p:nvPicPr>
          <p:cNvPr id="4" name="Content Placeholder 3"/>
          <p:cNvPicPr>
            <a:picLocks noGrp="1" noChangeAspect="1"/>
          </p:cNvPicPr>
          <p:nvPr>
            <p:ph idx="1"/>
          </p:nvPr>
        </p:nvPicPr>
        <p:blipFill>
          <a:blip r:embed="rId2"/>
          <a:stretch>
            <a:fillRect/>
          </a:stretch>
        </p:blipFill>
        <p:spPr>
          <a:xfrm>
            <a:off x="838200" y="1352282"/>
            <a:ext cx="10636876" cy="5331853"/>
          </a:xfrm>
          <a:prstGeom prst="rect">
            <a:avLst/>
          </a:prstGeom>
        </p:spPr>
      </p:pic>
    </p:spTree>
    <p:extLst>
      <p:ext uri="{BB962C8B-B14F-4D97-AF65-F5344CB8AC3E}">
        <p14:creationId xmlns:p14="http://schemas.microsoft.com/office/powerpoint/2010/main" val="3007581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lstStyle/>
          <a:p>
            <a:r>
              <a:rPr lang="en-IN" dirty="0">
                <a:solidFill>
                  <a:srgbClr val="FF0000"/>
                </a:solidFill>
              </a:rPr>
              <a:t>Cyclic Codes</a:t>
            </a:r>
          </a:p>
        </p:txBody>
      </p:sp>
      <p:sp>
        <p:nvSpPr>
          <p:cNvPr id="3" name="Content Placeholder 2"/>
          <p:cNvSpPr>
            <a:spLocks noGrp="1"/>
          </p:cNvSpPr>
          <p:nvPr>
            <p:ph idx="1"/>
          </p:nvPr>
        </p:nvSpPr>
        <p:spPr>
          <a:xfrm>
            <a:off x="838200" y="1197736"/>
            <a:ext cx="10515600" cy="4979227"/>
          </a:xfrm>
        </p:spPr>
        <p:txBody>
          <a:bodyPr/>
          <a:lstStyle/>
          <a:p>
            <a:r>
              <a:rPr lang="en-IN" dirty="0" smtClean="0"/>
              <a:t>Example</a:t>
            </a:r>
          </a:p>
          <a:p>
            <a:endParaRPr lang="en-IN" dirty="0"/>
          </a:p>
        </p:txBody>
      </p:sp>
      <p:pic>
        <p:nvPicPr>
          <p:cNvPr id="4" name="Picture 3"/>
          <p:cNvPicPr>
            <a:picLocks noChangeAspect="1"/>
          </p:cNvPicPr>
          <p:nvPr/>
        </p:nvPicPr>
        <p:blipFill>
          <a:blip r:embed="rId2"/>
          <a:stretch>
            <a:fillRect/>
          </a:stretch>
        </p:blipFill>
        <p:spPr>
          <a:xfrm>
            <a:off x="1095778" y="1648496"/>
            <a:ext cx="9477777" cy="547410"/>
          </a:xfrm>
          <a:prstGeom prst="rect">
            <a:avLst/>
          </a:prstGeom>
        </p:spPr>
      </p:pic>
      <p:pic>
        <p:nvPicPr>
          <p:cNvPr id="5" name="Picture 4"/>
          <p:cNvPicPr>
            <a:picLocks noChangeAspect="1"/>
          </p:cNvPicPr>
          <p:nvPr/>
        </p:nvPicPr>
        <p:blipFill>
          <a:blip r:embed="rId3"/>
          <a:stretch>
            <a:fillRect/>
          </a:stretch>
        </p:blipFill>
        <p:spPr>
          <a:xfrm>
            <a:off x="2125015" y="2446986"/>
            <a:ext cx="7598534" cy="4180737"/>
          </a:xfrm>
          <a:prstGeom prst="rect">
            <a:avLst/>
          </a:prstGeom>
        </p:spPr>
      </p:pic>
    </p:spTree>
    <p:extLst>
      <p:ext uri="{BB962C8B-B14F-4D97-AF65-F5344CB8AC3E}">
        <p14:creationId xmlns:p14="http://schemas.microsoft.com/office/powerpoint/2010/main" val="292585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Polynomials</a:t>
            </a:r>
            <a:endParaRPr lang="en-IN"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pattern of 0s and 1s can be represented as a polynomial with coefficients of 0 and </a:t>
            </a:r>
            <a:r>
              <a:rPr lang="en-US" dirty="0" smtClean="0"/>
              <a:t>1.</a:t>
            </a:r>
            <a:endParaRPr lang="en-US" dirty="0"/>
          </a:p>
          <a:p>
            <a:r>
              <a:rPr lang="en-US" dirty="0" smtClean="0"/>
              <a:t>The </a:t>
            </a:r>
            <a:r>
              <a:rPr lang="en-US" dirty="0"/>
              <a:t>power of each term shows the position of the bit; the coefficient shows the value of the bit</a:t>
            </a:r>
            <a:r>
              <a:rPr lang="en-US" dirty="0" smtClean="0"/>
              <a:t>.</a:t>
            </a:r>
          </a:p>
          <a:p>
            <a:endParaRPr lang="en-US" dirty="0"/>
          </a:p>
          <a:p>
            <a:endParaRPr lang="en-IN" dirty="0"/>
          </a:p>
        </p:txBody>
      </p:sp>
      <p:pic>
        <p:nvPicPr>
          <p:cNvPr id="4" name="Picture 3"/>
          <p:cNvPicPr>
            <a:picLocks noChangeAspect="1"/>
          </p:cNvPicPr>
          <p:nvPr/>
        </p:nvPicPr>
        <p:blipFill>
          <a:blip r:embed="rId2"/>
          <a:stretch>
            <a:fillRect/>
          </a:stretch>
        </p:blipFill>
        <p:spPr>
          <a:xfrm>
            <a:off x="2137893" y="3915177"/>
            <a:ext cx="6993228" cy="2261786"/>
          </a:xfrm>
          <a:prstGeom prst="rect">
            <a:avLst/>
          </a:prstGeom>
        </p:spPr>
      </p:pic>
    </p:spTree>
    <p:extLst>
      <p:ext uri="{BB962C8B-B14F-4D97-AF65-F5344CB8AC3E}">
        <p14:creationId xmlns:p14="http://schemas.microsoft.com/office/powerpoint/2010/main" val="280441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Cyclic </a:t>
            </a:r>
            <a:r>
              <a:rPr lang="en-US" dirty="0">
                <a:solidFill>
                  <a:srgbClr val="FF0000"/>
                </a:solidFill>
              </a:rPr>
              <a:t>Code Encoder Using Polynomials</a:t>
            </a:r>
            <a:endParaRPr lang="en-IN" dirty="0">
              <a:solidFill>
                <a:srgbClr val="FF0000"/>
              </a:solidFill>
            </a:endParaRPr>
          </a:p>
        </p:txBody>
      </p:sp>
      <p:sp>
        <p:nvSpPr>
          <p:cNvPr id="3" name="Content Placeholder 2"/>
          <p:cNvSpPr>
            <a:spLocks noGrp="1"/>
          </p:cNvSpPr>
          <p:nvPr>
            <p:ph idx="1"/>
          </p:nvPr>
        </p:nvSpPr>
        <p:spPr/>
        <p:txBody>
          <a:bodyPr/>
          <a:lstStyle/>
          <a:p>
            <a:r>
              <a:rPr lang="en-US" dirty="0" smtClean="0"/>
              <a:t>Let </a:t>
            </a:r>
            <a:r>
              <a:rPr lang="en-US" dirty="0"/>
              <a:t>Data-word = 1001 = x</a:t>
            </a:r>
            <a:r>
              <a:rPr lang="en-US" baseline="30000" dirty="0"/>
              <a:t>3</a:t>
            </a:r>
            <a:r>
              <a:rPr lang="en-US" dirty="0"/>
              <a:t>+1. </a:t>
            </a:r>
            <a:endParaRPr lang="en-US" dirty="0" smtClean="0"/>
          </a:p>
          <a:p>
            <a:r>
              <a:rPr lang="en-US" dirty="0" smtClean="0"/>
              <a:t>Divisor </a:t>
            </a:r>
            <a:r>
              <a:rPr lang="en-US" dirty="0"/>
              <a:t>= 1011 = x</a:t>
            </a:r>
            <a:r>
              <a:rPr lang="en-US" baseline="30000" dirty="0"/>
              <a:t>3</a:t>
            </a:r>
            <a:r>
              <a:rPr lang="en-US" dirty="0"/>
              <a:t>+x+1.</a:t>
            </a:r>
          </a:p>
          <a:p>
            <a:r>
              <a:rPr lang="en-US" dirty="0" smtClean="0"/>
              <a:t>In </a:t>
            </a:r>
            <a:r>
              <a:rPr lang="en-US" dirty="0"/>
              <a:t>polynomial representation, the divisor is referred to as generator polynomial t(x) </a:t>
            </a:r>
            <a:endParaRPr lang="en-US" dirty="0" smtClean="0"/>
          </a:p>
          <a:p>
            <a:endParaRPr lang="en-US" dirty="0"/>
          </a:p>
          <a:p>
            <a:endParaRPr lang="en-IN" dirty="0"/>
          </a:p>
        </p:txBody>
      </p:sp>
      <p:pic>
        <p:nvPicPr>
          <p:cNvPr id="4" name="Picture 3"/>
          <p:cNvPicPr>
            <a:picLocks noChangeAspect="1"/>
          </p:cNvPicPr>
          <p:nvPr/>
        </p:nvPicPr>
        <p:blipFill>
          <a:blip r:embed="rId2"/>
          <a:stretch>
            <a:fillRect/>
          </a:stretch>
        </p:blipFill>
        <p:spPr>
          <a:xfrm>
            <a:off x="3528811" y="3541689"/>
            <a:ext cx="5821251" cy="3116687"/>
          </a:xfrm>
          <a:prstGeom prst="rect">
            <a:avLst/>
          </a:prstGeom>
        </p:spPr>
      </p:pic>
    </p:spTree>
    <p:extLst>
      <p:ext uri="{BB962C8B-B14F-4D97-AF65-F5344CB8AC3E}">
        <p14:creationId xmlns:p14="http://schemas.microsoft.com/office/powerpoint/2010/main" val="1343899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Cyclic </a:t>
            </a:r>
            <a:r>
              <a:rPr lang="en-IN" dirty="0">
                <a:solidFill>
                  <a:srgbClr val="FF0000"/>
                </a:solidFill>
              </a:rPr>
              <a:t>Code Analysis</a:t>
            </a:r>
          </a:p>
        </p:txBody>
      </p:sp>
      <p:sp>
        <p:nvSpPr>
          <p:cNvPr id="3" name="Content Placeholder 2"/>
          <p:cNvSpPr>
            <a:spLocks noGrp="1"/>
          </p:cNvSpPr>
          <p:nvPr>
            <p:ph idx="1"/>
          </p:nvPr>
        </p:nvSpPr>
        <p:spPr/>
        <p:txBody>
          <a:bodyPr>
            <a:normAutofit fontScale="85000" lnSpcReduction="20000"/>
          </a:bodyPr>
          <a:lstStyle/>
          <a:p>
            <a:r>
              <a:rPr lang="en-US" dirty="0" smtClean="0"/>
              <a:t>We </a:t>
            </a:r>
            <a:r>
              <a:rPr lang="en-US" dirty="0"/>
              <a:t>define the following, where f(x) is a polynomial with binary coefficients</a:t>
            </a:r>
            <a:r>
              <a:rPr lang="en-US" dirty="0" smtClean="0"/>
              <a:t>:</a:t>
            </a:r>
          </a:p>
          <a:p>
            <a:pPr marL="0" indent="0">
              <a:buNone/>
            </a:pPr>
            <a:endParaRPr lang="en-IN" dirty="0" smtClean="0"/>
          </a:p>
          <a:p>
            <a:endParaRPr lang="en-US" dirty="0" smtClean="0"/>
          </a:p>
          <a:p>
            <a:pPr marL="0" indent="0">
              <a:buNone/>
            </a:pPr>
            <a:endParaRPr lang="en-US" dirty="0"/>
          </a:p>
          <a:p>
            <a:endParaRPr lang="en-US" dirty="0" smtClean="0"/>
          </a:p>
          <a:p>
            <a:endParaRPr lang="en-IN" dirty="0" smtClean="0"/>
          </a:p>
          <a:p>
            <a:r>
              <a:rPr lang="en-US" dirty="0"/>
              <a:t>Single Bit Error</a:t>
            </a:r>
          </a:p>
          <a:p>
            <a:pPr marL="457200" lvl="1" indent="0">
              <a:buNone/>
            </a:pPr>
            <a:r>
              <a:rPr lang="en-US" dirty="0" smtClean="0"/>
              <a:t>If </a:t>
            </a:r>
            <a:r>
              <a:rPr lang="en-US" dirty="0"/>
              <a:t>the generator has more than one term and the coefficient of x</a:t>
            </a:r>
            <a:r>
              <a:rPr lang="en-US" baseline="30000" dirty="0"/>
              <a:t>0</a:t>
            </a:r>
            <a:r>
              <a:rPr lang="en-US" dirty="0"/>
              <a:t> is 1, all single-bit errors can be caught.</a:t>
            </a:r>
          </a:p>
          <a:p>
            <a:r>
              <a:rPr lang="en-US" dirty="0"/>
              <a:t>Two Isolated Single-Bit Errors</a:t>
            </a:r>
          </a:p>
          <a:p>
            <a:pPr marL="457200" lvl="1" indent="0">
              <a:buNone/>
            </a:pPr>
            <a:r>
              <a:rPr lang="en-US" dirty="0" smtClean="0"/>
              <a:t>If </a:t>
            </a:r>
            <a:r>
              <a:rPr lang="en-US" dirty="0"/>
              <a:t>a generator cannot divide x</a:t>
            </a:r>
            <a:r>
              <a:rPr lang="en-US" baseline="30000" dirty="0"/>
              <a:t>i</a:t>
            </a:r>
            <a:r>
              <a:rPr lang="en-US" dirty="0"/>
              <a:t>+1 (t between 0 &amp; n-1), then all isolated double errors can be detected </a:t>
            </a:r>
            <a:endParaRPr lang="en-US" dirty="0" smtClean="0"/>
          </a:p>
          <a:p>
            <a:endParaRPr lang="en-US" dirty="0"/>
          </a:p>
          <a:p>
            <a:endParaRPr lang="en-IN" dirty="0"/>
          </a:p>
        </p:txBody>
      </p:sp>
      <p:pic>
        <p:nvPicPr>
          <p:cNvPr id="4" name="Picture 3"/>
          <p:cNvPicPr>
            <a:picLocks noChangeAspect="1"/>
          </p:cNvPicPr>
          <p:nvPr/>
        </p:nvPicPr>
        <p:blipFill>
          <a:blip r:embed="rId2"/>
          <a:stretch>
            <a:fillRect/>
          </a:stretch>
        </p:blipFill>
        <p:spPr>
          <a:xfrm>
            <a:off x="1975995" y="2348764"/>
            <a:ext cx="7390003" cy="1652530"/>
          </a:xfrm>
          <a:prstGeom prst="rect">
            <a:avLst/>
          </a:prstGeom>
        </p:spPr>
      </p:pic>
      <p:pic>
        <p:nvPicPr>
          <p:cNvPr id="5" name="Picture 4"/>
          <p:cNvPicPr>
            <a:picLocks noChangeAspect="1"/>
          </p:cNvPicPr>
          <p:nvPr/>
        </p:nvPicPr>
        <p:blipFill>
          <a:blip r:embed="rId3"/>
          <a:stretch>
            <a:fillRect/>
          </a:stretch>
        </p:blipFill>
        <p:spPr>
          <a:xfrm>
            <a:off x="2884868" y="5805075"/>
            <a:ext cx="6246252" cy="743776"/>
          </a:xfrm>
          <a:prstGeom prst="rect">
            <a:avLst/>
          </a:prstGeom>
        </p:spPr>
      </p:pic>
    </p:spTree>
    <p:extLst>
      <p:ext uri="{BB962C8B-B14F-4D97-AF65-F5344CB8AC3E}">
        <p14:creationId xmlns:p14="http://schemas.microsoft.com/office/powerpoint/2010/main" val="1417086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Checksum</a:t>
            </a:r>
            <a:endParaRPr lang="en-IN"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Checksum </a:t>
            </a:r>
            <a:r>
              <a:rPr lang="en-US" dirty="0"/>
              <a:t>is an error-detecting technique.</a:t>
            </a:r>
          </a:p>
          <a:p>
            <a:r>
              <a:rPr lang="en-US" dirty="0" smtClean="0"/>
              <a:t>Used in Internet</a:t>
            </a:r>
            <a:r>
              <a:rPr lang="en-US" dirty="0"/>
              <a:t>,</a:t>
            </a:r>
          </a:p>
          <a:p>
            <a:pPr lvl="1">
              <a:buFont typeface="Wingdings" panose="05000000000000000000" pitchFamily="2" charset="2"/>
              <a:buChar char="ü"/>
            </a:pPr>
            <a:r>
              <a:rPr lang="en-US" dirty="0" smtClean="0"/>
              <a:t>The </a:t>
            </a:r>
            <a:r>
              <a:rPr lang="en-US" dirty="0"/>
              <a:t>checksum is mostly used at the network and transport layer.</a:t>
            </a:r>
          </a:p>
          <a:p>
            <a:pPr lvl="1">
              <a:buFont typeface="Wingdings" panose="05000000000000000000" pitchFamily="2" charset="2"/>
              <a:buChar char="ü"/>
            </a:pPr>
            <a:r>
              <a:rPr lang="en-US" dirty="0" smtClean="0"/>
              <a:t>The </a:t>
            </a:r>
            <a:r>
              <a:rPr lang="en-US" dirty="0"/>
              <a:t>checksum is not used in the data link layer.</a:t>
            </a:r>
          </a:p>
          <a:p>
            <a:r>
              <a:rPr lang="en-US" dirty="0" smtClean="0"/>
              <a:t>Like </a:t>
            </a:r>
            <a:r>
              <a:rPr lang="en-US" dirty="0"/>
              <a:t>linear and cyclic codes, the checksum is based on the concept of redundancy.</a:t>
            </a:r>
          </a:p>
          <a:p>
            <a:r>
              <a:rPr lang="en-US" dirty="0" smtClean="0"/>
              <a:t>Here </a:t>
            </a:r>
            <a:r>
              <a:rPr lang="en-US" dirty="0"/>
              <a:t>is how it works </a:t>
            </a:r>
            <a:r>
              <a:rPr lang="en-US" dirty="0" smtClean="0"/>
              <a:t>:</a:t>
            </a:r>
          </a:p>
          <a:p>
            <a:pPr marL="0" indent="0">
              <a:buNone/>
            </a:pPr>
            <a:r>
              <a:rPr lang="en-US" dirty="0" smtClean="0">
                <a:solidFill>
                  <a:srgbClr val="0070C0"/>
                </a:solidFill>
              </a:rPr>
              <a:t>At </a:t>
            </a:r>
            <a:r>
              <a:rPr lang="en-US" dirty="0">
                <a:solidFill>
                  <a:srgbClr val="0070C0"/>
                </a:solidFill>
              </a:rPr>
              <a:t>Source</a:t>
            </a:r>
          </a:p>
          <a:p>
            <a:pPr lvl="1"/>
            <a:r>
              <a:rPr lang="en-US" dirty="0" smtClean="0"/>
              <a:t>Firstly </a:t>
            </a:r>
            <a:r>
              <a:rPr lang="en-US" dirty="0"/>
              <a:t>the message is divided into m-bit units.</a:t>
            </a:r>
          </a:p>
          <a:p>
            <a:pPr lvl="1"/>
            <a:r>
              <a:rPr lang="en-US" dirty="0" smtClean="0"/>
              <a:t>Then</a:t>
            </a:r>
            <a:r>
              <a:rPr lang="en-US" dirty="0"/>
              <a:t>, the generator creates an extra m-bit unit called the checksum.</a:t>
            </a:r>
          </a:p>
          <a:p>
            <a:pPr lvl="1"/>
            <a:r>
              <a:rPr lang="en-US" dirty="0" smtClean="0"/>
              <a:t>The </a:t>
            </a:r>
            <a:r>
              <a:rPr lang="en-US" dirty="0"/>
              <a:t>checksum is sent with the message.</a:t>
            </a:r>
          </a:p>
          <a:p>
            <a:endParaRPr lang="en-US" dirty="0"/>
          </a:p>
          <a:p>
            <a:endParaRPr lang="en-IN" dirty="0"/>
          </a:p>
        </p:txBody>
      </p:sp>
    </p:spTree>
    <p:extLst>
      <p:ext uri="{BB962C8B-B14F-4D97-AF65-F5344CB8AC3E}">
        <p14:creationId xmlns:p14="http://schemas.microsoft.com/office/powerpoint/2010/main" val="4206817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Checksum</a:t>
            </a:r>
          </a:p>
        </p:txBody>
      </p:sp>
      <p:sp>
        <p:nvSpPr>
          <p:cNvPr id="3" name="Content Placeholder 2"/>
          <p:cNvSpPr>
            <a:spLocks noGrp="1"/>
          </p:cNvSpPr>
          <p:nvPr>
            <p:ph idx="1"/>
          </p:nvPr>
        </p:nvSpPr>
        <p:spPr/>
        <p:txBody>
          <a:bodyPr/>
          <a:lstStyle/>
          <a:p>
            <a:pPr marL="0" indent="0">
              <a:buNone/>
            </a:pPr>
            <a:r>
              <a:rPr lang="en-US" dirty="0" smtClean="0">
                <a:solidFill>
                  <a:srgbClr val="0070C0"/>
                </a:solidFill>
              </a:rPr>
              <a:t>At </a:t>
            </a:r>
            <a:r>
              <a:rPr lang="en-US" dirty="0">
                <a:solidFill>
                  <a:srgbClr val="0070C0"/>
                </a:solidFill>
              </a:rPr>
              <a:t>Destination</a:t>
            </a:r>
          </a:p>
          <a:p>
            <a:pPr lvl="1"/>
            <a:r>
              <a:rPr lang="en-US" dirty="0" smtClean="0"/>
              <a:t>The </a:t>
            </a:r>
            <a:r>
              <a:rPr lang="en-US" dirty="0"/>
              <a:t>checker creates a new checksum from the combination of the message and sent- checksum.</a:t>
            </a:r>
          </a:p>
          <a:p>
            <a:pPr lvl="2">
              <a:buFont typeface="Wingdings" panose="05000000000000000000" pitchFamily="2" charset="2"/>
              <a:buChar char="ü"/>
            </a:pPr>
            <a:r>
              <a:rPr lang="en-US" dirty="0" smtClean="0"/>
              <a:t>If </a:t>
            </a:r>
            <a:r>
              <a:rPr lang="en-US" dirty="0"/>
              <a:t>the new checksum is all 0s, the message is accepted.</a:t>
            </a:r>
          </a:p>
          <a:p>
            <a:pPr lvl="2">
              <a:buFont typeface="Wingdings" panose="05000000000000000000" pitchFamily="2" charset="2"/>
              <a:buChar char="ü"/>
            </a:pPr>
            <a:r>
              <a:rPr lang="en-US" dirty="0" smtClean="0"/>
              <a:t>If </a:t>
            </a:r>
            <a:r>
              <a:rPr lang="en-US" dirty="0"/>
              <a:t>the new checksum is not all 0s, the message is discarded.</a:t>
            </a:r>
          </a:p>
          <a:p>
            <a:endParaRPr lang="en-IN" dirty="0"/>
          </a:p>
        </p:txBody>
      </p:sp>
      <p:pic>
        <p:nvPicPr>
          <p:cNvPr id="4" name="Picture 3"/>
          <p:cNvPicPr>
            <a:picLocks noChangeAspect="1"/>
          </p:cNvPicPr>
          <p:nvPr/>
        </p:nvPicPr>
        <p:blipFill>
          <a:blip r:embed="rId2"/>
          <a:stretch>
            <a:fillRect/>
          </a:stretch>
        </p:blipFill>
        <p:spPr>
          <a:xfrm>
            <a:off x="1815920" y="4001294"/>
            <a:ext cx="8976575" cy="2817829"/>
          </a:xfrm>
          <a:prstGeom prst="rect">
            <a:avLst/>
          </a:prstGeom>
        </p:spPr>
      </p:pic>
    </p:spTree>
    <p:extLst>
      <p:ext uri="{BB962C8B-B14F-4D97-AF65-F5344CB8AC3E}">
        <p14:creationId xmlns:p14="http://schemas.microsoft.com/office/powerpoint/2010/main" val="3708273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r>
              <a:rPr lang="en-IN" dirty="0" smtClean="0">
                <a:solidFill>
                  <a:srgbClr val="FF0000"/>
                </a:solidFill>
              </a:rPr>
              <a:t>Concept </a:t>
            </a:r>
            <a:r>
              <a:rPr lang="en-IN" dirty="0">
                <a:solidFill>
                  <a:srgbClr val="FF0000"/>
                </a:solidFill>
              </a:rPr>
              <a:t>of Checksum</a:t>
            </a:r>
          </a:p>
        </p:txBody>
      </p:sp>
      <p:sp>
        <p:nvSpPr>
          <p:cNvPr id="3" name="Content Placeholder 2"/>
          <p:cNvSpPr>
            <a:spLocks noGrp="1"/>
          </p:cNvSpPr>
          <p:nvPr>
            <p:ph idx="1"/>
          </p:nvPr>
        </p:nvSpPr>
        <p:spPr>
          <a:xfrm>
            <a:off x="838200" y="1339403"/>
            <a:ext cx="10515600" cy="5022760"/>
          </a:xfrm>
        </p:spPr>
        <p:txBody>
          <a:bodyPr>
            <a:normAutofit fontScale="92500" lnSpcReduction="10000"/>
          </a:bodyPr>
          <a:lstStyle/>
          <a:p>
            <a:r>
              <a:rPr lang="en-US" dirty="0"/>
              <a:t>Consider the following example:</a:t>
            </a:r>
          </a:p>
          <a:p>
            <a:pPr lvl="1">
              <a:buFont typeface="Wingdings" panose="05000000000000000000" pitchFamily="2" charset="2"/>
              <a:buChar char="ü"/>
            </a:pPr>
            <a:r>
              <a:rPr lang="en-US" dirty="0" smtClean="0"/>
              <a:t>Our </a:t>
            </a:r>
            <a:r>
              <a:rPr lang="en-US" dirty="0"/>
              <a:t>data is a list of five 4-bit numbers that we want to send to a destination.</a:t>
            </a:r>
          </a:p>
          <a:p>
            <a:pPr lvl="1">
              <a:buFont typeface="Wingdings" panose="05000000000000000000" pitchFamily="2" charset="2"/>
              <a:buChar char="ü"/>
            </a:pPr>
            <a:r>
              <a:rPr lang="en-US" dirty="0" smtClean="0"/>
              <a:t>In </a:t>
            </a:r>
            <a:r>
              <a:rPr lang="en-US" dirty="0"/>
              <a:t>addition to sending these numbers, we send the sum of the numbers.</a:t>
            </a:r>
          </a:p>
          <a:p>
            <a:pPr marL="457200" lvl="1" indent="0">
              <a:buNone/>
            </a:pPr>
            <a:r>
              <a:rPr lang="en-US" dirty="0" smtClean="0"/>
              <a:t>example1:</a:t>
            </a:r>
            <a:endParaRPr lang="en-US" dirty="0"/>
          </a:p>
          <a:p>
            <a:pPr lvl="2">
              <a:buFont typeface="Wingdings" panose="05000000000000000000" pitchFamily="2" charset="2"/>
              <a:buChar char="§"/>
            </a:pPr>
            <a:r>
              <a:rPr lang="en-US" dirty="0" smtClean="0"/>
              <a:t>Let set of numbers = (7, 11, 12, 0, 6).</a:t>
            </a:r>
          </a:p>
          <a:p>
            <a:pPr lvl="2">
              <a:buFont typeface="Wingdings" panose="05000000000000000000" pitchFamily="2" charset="2"/>
              <a:buChar char="§"/>
            </a:pPr>
            <a:r>
              <a:rPr lang="en-US" dirty="0" smtClean="0"/>
              <a:t>We send (7, 11, 12, 0, 6, 36), where 36 is the sum of the original numbers.</a:t>
            </a:r>
          </a:p>
          <a:p>
            <a:pPr lvl="2">
              <a:buFont typeface="Wingdings" panose="05000000000000000000" pitchFamily="2" charset="2"/>
              <a:buChar char="§"/>
            </a:pPr>
            <a:r>
              <a:rPr lang="en-US" dirty="0" smtClean="0"/>
              <a:t>The receiver adds the five numbers and compares the result with the sum.</a:t>
            </a:r>
          </a:p>
          <a:p>
            <a:pPr lvl="2">
              <a:buFont typeface="Wingdings" panose="05000000000000000000" pitchFamily="2" charset="2"/>
              <a:buChar char="§"/>
            </a:pPr>
            <a:r>
              <a:rPr lang="en-US" dirty="0" smtClean="0"/>
              <a:t>If the result &amp; the sum are the same,</a:t>
            </a:r>
          </a:p>
          <a:p>
            <a:pPr lvl="2">
              <a:buFont typeface="Wingdings" panose="05000000000000000000" pitchFamily="2" charset="2"/>
              <a:buChar char="§"/>
            </a:pPr>
            <a:r>
              <a:rPr lang="en-US" dirty="0" smtClean="0"/>
              <a:t>The receiver assumes no error, accepts the five numbers, and discards the sum. Otherwise, there is an error somewhere and the data are not accepted.</a:t>
            </a:r>
          </a:p>
          <a:p>
            <a:pPr marL="457200" lvl="1" indent="0">
              <a:buNone/>
            </a:pPr>
            <a:r>
              <a:rPr lang="en-US" dirty="0" smtClean="0"/>
              <a:t>example2:</a:t>
            </a:r>
            <a:endParaRPr lang="en-US" dirty="0"/>
          </a:p>
          <a:p>
            <a:pPr lvl="2">
              <a:buFont typeface="Wingdings" panose="05000000000000000000" pitchFamily="2" charset="2"/>
              <a:buChar char="§"/>
            </a:pPr>
            <a:r>
              <a:rPr lang="en-US" dirty="0" smtClean="0"/>
              <a:t>To </a:t>
            </a:r>
            <a:r>
              <a:rPr lang="en-US" dirty="0"/>
              <a:t>make the job of the receiver easy if we send the negative (complement) of the sum, called the checksum.</a:t>
            </a:r>
          </a:p>
          <a:p>
            <a:pPr lvl="2">
              <a:buFont typeface="Wingdings" panose="05000000000000000000" pitchFamily="2" charset="2"/>
              <a:buChar char="§"/>
            </a:pPr>
            <a:r>
              <a:rPr lang="en-US" dirty="0" smtClean="0"/>
              <a:t>In </a:t>
            </a:r>
            <a:r>
              <a:rPr lang="en-US" dirty="0"/>
              <a:t>this case, we send (7, 11, 12, 0, 6, -36).</a:t>
            </a:r>
          </a:p>
          <a:p>
            <a:pPr lvl="2">
              <a:buFont typeface="Wingdings" panose="05000000000000000000" pitchFamily="2" charset="2"/>
              <a:buChar char="§"/>
            </a:pPr>
            <a:r>
              <a:rPr lang="en-US" dirty="0" smtClean="0"/>
              <a:t>The </a:t>
            </a:r>
            <a:r>
              <a:rPr lang="en-US" dirty="0"/>
              <a:t>receiver can add all the numbers received (including the checksum).</a:t>
            </a:r>
          </a:p>
          <a:p>
            <a:pPr lvl="2">
              <a:buFont typeface="Wingdings" panose="05000000000000000000" pitchFamily="2" charset="2"/>
              <a:buChar char="§"/>
            </a:pPr>
            <a:r>
              <a:rPr lang="en-US" dirty="0" smtClean="0"/>
              <a:t>If </a:t>
            </a:r>
            <a:r>
              <a:rPr lang="en-US" dirty="0"/>
              <a:t>the result is 0, it assumes no error; otherwise, there is an error.</a:t>
            </a:r>
          </a:p>
        </p:txBody>
      </p:sp>
    </p:spTree>
    <p:extLst>
      <p:ext uri="{BB962C8B-B14F-4D97-AF65-F5344CB8AC3E}">
        <p14:creationId xmlns:p14="http://schemas.microsoft.com/office/powerpoint/2010/main" val="3898740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One's </a:t>
            </a:r>
            <a:r>
              <a:rPr lang="en-IN" dirty="0">
                <a:solidFill>
                  <a:srgbClr val="FF0000"/>
                </a:solidFill>
              </a:rPr>
              <a:t>Complement</a:t>
            </a:r>
          </a:p>
        </p:txBody>
      </p:sp>
      <p:sp>
        <p:nvSpPr>
          <p:cNvPr id="3" name="Content Placeholder 2"/>
          <p:cNvSpPr>
            <a:spLocks noGrp="1"/>
          </p:cNvSpPr>
          <p:nvPr>
            <p:ph idx="1"/>
          </p:nvPr>
        </p:nvSpPr>
        <p:spPr/>
        <p:txBody>
          <a:bodyPr>
            <a:normAutofit/>
          </a:bodyPr>
          <a:lstStyle/>
          <a:p>
            <a:r>
              <a:rPr lang="en-US" dirty="0" smtClean="0"/>
              <a:t>The </a:t>
            </a:r>
            <a:r>
              <a:rPr lang="en-US" dirty="0"/>
              <a:t>previous example has one major drawback.</a:t>
            </a:r>
          </a:p>
          <a:p>
            <a:pPr lvl="1">
              <a:buFont typeface="Wingdings" panose="05000000000000000000" pitchFamily="2" charset="2"/>
              <a:buChar char="Ø"/>
            </a:pPr>
            <a:r>
              <a:rPr lang="en-US" dirty="0"/>
              <a:t>All of our data can be written as a 4-bit word (they are less than 15) except for the checksum.</a:t>
            </a:r>
          </a:p>
          <a:p>
            <a:r>
              <a:rPr lang="en-US" dirty="0" smtClean="0"/>
              <a:t>Solution</a:t>
            </a:r>
            <a:r>
              <a:rPr lang="en-US" dirty="0"/>
              <a:t>: Use one's complement arithmetic.</a:t>
            </a:r>
          </a:p>
          <a:p>
            <a:pPr lvl="1">
              <a:buFont typeface="Wingdings" panose="05000000000000000000" pitchFamily="2" charset="2"/>
              <a:buChar char="§"/>
            </a:pPr>
            <a:r>
              <a:rPr lang="en-US" dirty="0" smtClean="0"/>
              <a:t>We </a:t>
            </a:r>
            <a:r>
              <a:rPr lang="en-US" dirty="0"/>
              <a:t>can represent unsigned numbers between 0 and 2</a:t>
            </a:r>
            <a:r>
              <a:rPr lang="en-US" baseline="30000" dirty="0"/>
              <a:t>n-1</a:t>
            </a:r>
            <a:r>
              <a:rPr lang="en-US" dirty="0"/>
              <a:t> using only n bits.</a:t>
            </a:r>
          </a:p>
          <a:p>
            <a:pPr lvl="1">
              <a:buFont typeface="Wingdings" panose="05000000000000000000" pitchFamily="2" charset="2"/>
              <a:buChar char="§"/>
            </a:pPr>
            <a:r>
              <a:rPr lang="en-US" dirty="0" smtClean="0"/>
              <a:t>If </a:t>
            </a:r>
            <a:r>
              <a:rPr lang="en-US" dirty="0"/>
              <a:t>the number has more than n bits, the extra leftmost bits need to be added to the n rightmost bits (wrapping).</a:t>
            </a:r>
          </a:p>
          <a:p>
            <a:pPr lvl="1">
              <a:buFont typeface="Wingdings" panose="05000000000000000000" pitchFamily="2" charset="2"/>
              <a:buChar char="§"/>
            </a:pPr>
            <a:r>
              <a:rPr lang="en-US" dirty="0" smtClean="0"/>
              <a:t>A </a:t>
            </a:r>
            <a:r>
              <a:rPr lang="en-US" dirty="0"/>
              <a:t>negative number can be represented by inverting all bits (changing 0 to 1 and 1 to 0).</a:t>
            </a:r>
          </a:p>
          <a:p>
            <a:pPr lvl="1">
              <a:buFont typeface="Wingdings" panose="05000000000000000000" pitchFamily="2" charset="2"/>
              <a:buChar char="§"/>
            </a:pPr>
            <a:r>
              <a:rPr lang="en-US" dirty="0" smtClean="0"/>
              <a:t>This </a:t>
            </a:r>
            <a:r>
              <a:rPr lang="en-US" dirty="0"/>
              <a:t>is the same as subtracting the number from 2</a:t>
            </a:r>
            <a:r>
              <a:rPr lang="en-US" baseline="30000" dirty="0"/>
              <a:t>n-1</a:t>
            </a:r>
            <a:r>
              <a:rPr lang="en-US" dirty="0"/>
              <a:t>.</a:t>
            </a:r>
          </a:p>
        </p:txBody>
      </p:sp>
    </p:spTree>
    <p:extLst>
      <p:ext uri="{BB962C8B-B14F-4D97-AF65-F5344CB8AC3E}">
        <p14:creationId xmlns:p14="http://schemas.microsoft.com/office/powerpoint/2010/main" val="3577327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Data Link Layer</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solidFill>
                  <a:schemeClr val="accent1"/>
                </a:solidFill>
              </a:rPr>
              <a:t>4)Error </a:t>
            </a:r>
            <a:r>
              <a:rPr lang="en-US" dirty="0">
                <a:solidFill>
                  <a:schemeClr val="accent1"/>
                </a:solidFill>
              </a:rPr>
              <a:t>Control</a:t>
            </a:r>
          </a:p>
          <a:p>
            <a:pPr lvl="1"/>
            <a:r>
              <a:rPr lang="en-US" dirty="0" smtClean="0"/>
              <a:t>DLL </a:t>
            </a:r>
            <a:r>
              <a:rPr lang="en-US" dirty="0"/>
              <a:t>provides error-control.</a:t>
            </a:r>
          </a:p>
          <a:p>
            <a:pPr lvl="1"/>
            <a:r>
              <a:rPr lang="en-US" dirty="0" smtClean="0"/>
              <a:t>Error-control </a:t>
            </a:r>
            <a:r>
              <a:rPr lang="en-US" dirty="0"/>
              <a:t>is process of identification or correction of error occurred in the transmitted data</a:t>
            </a:r>
          </a:p>
          <a:p>
            <a:pPr lvl="1"/>
            <a:r>
              <a:rPr lang="en-US" dirty="0" smtClean="0"/>
              <a:t>Error-control </a:t>
            </a:r>
            <a:r>
              <a:rPr lang="en-US" dirty="0"/>
              <a:t>uses mechanisms to</a:t>
            </a:r>
          </a:p>
          <a:p>
            <a:pPr marL="1371600" lvl="3" indent="0">
              <a:buNone/>
            </a:pPr>
            <a:r>
              <a:rPr lang="en-US" dirty="0"/>
              <a:t>→ detect damaged-frames</a:t>
            </a:r>
          </a:p>
          <a:p>
            <a:pPr marL="1371600" lvl="3" indent="0">
              <a:buNone/>
            </a:pPr>
            <a:r>
              <a:rPr lang="en-US" dirty="0"/>
              <a:t>→ retransmit lost-frames</a:t>
            </a:r>
          </a:p>
          <a:p>
            <a:pPr marL="1371600" lvl="3" indent="0">
              <a:buNone/>
            </a:pPr>
            <a:r>
              <a:rPr lang="en-US" dirty="0"/>
              <a:t>→ recognize duplicate frames.</a:t>
            </a:r>
          </a:p>
          <a:p>
            <a:pPr lvl="1"/>
            <a:r>
              <a:rPr lang="en-US" dirty="0" smtClean="0"/>
              <a:t>Normally</a:t>
            </a:r>
            <a:r>
              <a:rPr lang="en-US" dirty="0"/>
              <a:t>, error control information is present in the trailer of a frame.</a:t>
            </a:r>
          </a:p>
          <a:p>
            <a:pPr marL="0" indent="0">
              <a:buNone/>
            </a:pPr>
            <a:r>
              <a:rPr lang="en-US" dirty="0" smtClean="0">
                <a:solidFill>
                  <a:schemeClr val="accent1"/>
                </a:solidFill>
              </a:rPr>
              <a:t>5)Access </a:t>
            </a:r>
            <a:r>
              <a:rPr lang="en-US" dirty="0">
                <a:solidFill>
                  <a:schemeClr val="accent1"/>
                </a:solidFill>
              </a:rPr>
              <a:t>Control</a:t>
            </a:r>
          </a:p>
          <a:p>
            <a:pPr lvl="1"/>
            <a:r>
              <a:rPr lang="en-US" dirty="0" smtClean="0"/>
              <a:t>DLL </a:t>
            </a:r>
            <a:r>
              <a:rPr lang="en-US" dirty="0"/>
              <a:t>provides access-control.</a:t>
            </a:r>
          </a:p>
          <a:p>
            <a:pPr lvl="1"/>
            <a:r>
              <a:rPr lang="en-US" dirty="0" smtClean="0"/>
              <a:t>Access-control </a:t>
            </a:r>
            <a:r>
              <a:rPr lang="en-US" dirty="0"/>
              <a:t>determines which device has right to send the data in a multipoint connection.</a:t>
            </a:r>
          </a:p>
        </p:txBody>
      </p:sp>
    </p:spTree>
    <p:extLst>
      <p:ext uri="{BB962C8B-B14F-4D97-AF65-F5344CB8AC3E}">
        <p14:creationId xmlns:p14="http://schemas.microsoft.com/office/powerpoint/2010/main" val="1584610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One's Complement</a:t>
            </a:r>
          </a:p>
        </p:txBody>
      </p:sp>
      <p:pic>
        <p:nvPicPr>
          <p:cNvPr id="4" name="Content Placeholder 3"/>
          <p:cNvPicPr>
            <a:picLocks noGrp="1" noChangeAspect="1"/>
          </p:cNvPicPr>
          <p:nvPr>
            <p:ph idx="1"/>
          </p:nvPr>
        </p:nvPicPr>
        <p:blipFill>
          <a:blip r:embed="rId2"/>
          <a:stretch>
            <a:fillRect/>
          </a:stretch>
        </p:blipFill>
        <p:spPr>
          <a:xfrm>
            <a:off x="2266683" y="2485624"/>
            <a:ext cx="7920506" cy="3747752"/>
          </a:xfrm>
          <a:prstGeom prst="rect">
            <a:avLst/>
          </a:prstGeom>
        </p:spPr>
      </p:pic>
    </p:spTree>
    <p:extLst>
      <p:ext uri="{BB962C8B-B14F-4D97-AF65-F5344CB8AC3E}">
        <p14:creationId xmlns:p14="http://schemas.microsoft.com/office/powerpoint/2010/main" val="4113435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One's Complement</a:t>
            </a:r>
          </a:p>
        </p:txBody>
      </p:sp>
      <p:sp>
        <p:nvSpPr>
          <p:cNvPr id="3" name="Content Placeholder 2"/>
          <p:cNvSpPr>
            <a:spLocks noGrp="1"/>
          </p:cNvSpPr>
          <p:nvPr>
            <p:ph idx="1"/>
          </p:nvPr>
        </p:nvSpPr>
        <p:spPr/>
        <p:txBody>
          <a:bodyPr>
            <a:normAutofit/>
          </a:bodyPr>
          <a:lstStyle/>
          <a:p>
            <a:r>
              <a:rPr lang="en-US" dirty="0" smtClean="0"/>
              <a:t>Here </a:t>
            </a:r>
            <a:r>
              <a:rPr lang="en-US" dirty="0"/>
              <a:t>is how it </a:t>
            </a:r>
            <a:r>
              <a:rPr lang="en-US" dirty="0" smtClean="0"/>
              <a:t>works:</a:t>
            </a:r>
            <a:endParaRPr lang="en-US" dirty="0"/>
          </a:p>
          <a:p>
            <a:pPr marL="0" indent="0">
              <a:buNone/>
            </a:pPr>
            <a:r>
              <a:rPr lang="en-US" dirty="0" smtClean="0">
                <a:solidFill>
                  <a:srgbClr val="0070C0"/>
                </a:solidFill>
              </a:rPr>
              <a:t>At </a:t>
            </a:r>
            <a:r>
              <a:rPr lang="en-US" dirty="0">
                <a:solidFill>
                  <a:srgbClr val="0070C0"/>
                </a:solidFill>
              </a:rPr>
              <a:t>Sender</a:t>
            </a:r>
          </a:p>
          <a:p>
            <a:pPr lvl="1"/>
            <a:r>
              <a:rPr lang="en-US" dirty="0" smtClean="0"/>
              <a:t>The </a:t>
            </a:r>
            <a:r>
              <a:rPr lang="en-US" dirty="0"/>
              <a:t>sender initializes the checksum to 0 and adds all data items and the checksum.</a:t>
            </a:r>
          </a:p>
          <a:p>
            <a:pPr lvl="1"/>
            <a:r>
              <a:rPr lang="en-US" dirty="0" smtClean="0"/>
              <a:t>The </a:t>
            </a:r>
            <a:r>
              <a:rPr lang="en-US" dirty="0"/>
              <a:t>result is 36.</a:t>
            </a:r>
          </a:p>
          <a:p>
            <a:pPr lvl="1"/>
            <a:r>
              <a:rPr lang="en-US" dirty="0" smtClean="0"/>
              <a:t>However</a:t>
            </a:r>
            <a:r>
              <a:rPr lang="en-US" dirty="0"/>
              <a:t>, 36 cannot be expressed in 4 bits.</a:t>
            </a:r>
          </a:p>
          <a:p>
            <a:pPr lvl="1"/>
            <a:r>
              <a:rPr lang="en-US" dirty="0" smtClean="0"/>
              <a:t>The </a:t>
            </a:r>
            <a:r>
              <a:rPr lang="en-US" dirty="0"/>
              <a:t>extra two bits are wrapped and added with the sum to create the </a:t>
            </a:r>
            <a:r>
              <a:rPr lang="en-US" dirty="0" smtClean="0"/>
              <a:t>wrapped </a:t>
            </a:r>
            <a:r>
              <a:rPr lang="en-US" dirty="0"/>
              <a:t>sum value 6.</a:t>
            </a:r>
          </a:p>
          <a:p>
            <a:pPr lvl="1"/>
            <a:r>
              <a:rPr lang="en-US" dirty="0" smtClean="0"/>
              <a:t>The </a:t>
            </a:r>
            <a:r>
              <a:rPr lang="en-US" dirty="0"/>
              <a:t>sum is then complemented, resulting in the checksum value 9 (15 - 6 = 9).</a:t>
            </a:r>
          </a:p>
          <a:p>
            <a:pPr lvl="1"/>
            <a:r>
              <a:rPr lang="en-US" dirty="0" smtClean="0"/>
              <a:t>The </a:t>
            </a:r>
            <a:r>
              <a:rPr lang="en-US" dirty="0"/>
              <a:t>sender now sends six data items to the receiver including the checksum 9.</a:t>
            </a:r>
          </a:p>
          <a:p>
            <a:endParaRPr lang="en-IN" dirty="0"/>
          </a:p>
        </p:txBody>
      </p:sp>
    </p:spTree>
    <p:extLst>
      <p:ext uri="{BB962C8B-B14F-4D97-AF65-F5344CB8AC3E}">
        <p14:creationId xmlns:p14="http://schemas.microsoft.com/office/powerpoint/2010/main" val="2263167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One's Complement</a:t>
            </a:r>
            <a:endParaRPr lang="en-IN"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70C0"/>
                </a:solidFill>
              </a:rPr>
              <a:t>At </a:t>
            </a:r>
            <a:r>
              <a:rPr lang="en-US" dirty="0">
                <a:solidFill>
                  <a:srgbClr val="0070C0"/>
                </a:solidFill>
              </a:rPr>
              <a:t>Receiver</a:t>
            </a:r>
          </a:p>
          <a:p>
            <a:pPr lvl="1"/>
            <a:r>
              <a:rPr lang="en-US" dirty="0" smtClean="0"/>
              <a:t>The </a:t>
            </a:r>
            <a:r>
              <a:rPr lang="en-US" dirty="0"/>
              <a:t>receiver follows the same procedure as the sender.</a:t>
            </a:r>
          </a:p>
          <a:p>
            <a:pPr lvl="1"/>
            <a:r>
              <a:rPr lang="en-US" dirty="0" smtClean="0"/>
              <a:t>It </a:t>
            </a:r>
            <a:r>
              <a:rPr lang="en-US" dirty="0"/>
              <a:t>adds all data items (including the checksum); the result is 45.</a:t>
            </a:r>
          </a:p>
          <a:p>
            <a:pPr lvl="1"/>
            <a:r>
              <a:rPr lang="en-US" dirty="0" smtClean="0"/>
              <a:t>The </a:t>
            </a:r>
            <a:r>
              <a:rPr lang="en-US" dirty="0"/>
              <a:t>sum is wrapped and becomes 15. The wrapped sum is complemented and becomes 0.</a:t>
            </a:r>
          </a:p>
          <a:p>
            <a:pPr lvl="1"/>
            <a:r>
              <a:rPr lang="en-US" dirty="0" smtClean="0"/>
              <a:t>Since </a:t>
            </a:r>
            <a:r>
              <a:rPr lang="en-US" dirty="0"/>
              <a:t>the value of the checksum is 0, this means that the data is not corrupted. The receiver drops the checksum and keeps the other data items.</a:t>
            </a:r>
          </a:p>
          <a:p>
            <a:pPr lvl="1"/>
            <a:r>
              <a:rPr lang="en-US" dirty="0" smtClean="0"/>
              <a:t>If </a:t>
            </a:r>
            <a:r>
              <a:rPr lang="en-US" dirty="0"/>
              <a:t>the checksum is not zero, the entire packet is dropped.</a:t>
            </a:r>
          </a:p>
          <a:p>
            <a:r>
              <a:rPr lang="en-US" dirty="0"/>
              <a:t> </a:t>
            </a:r>
          </a:p>
          <a:p>
            <a:endParaRPr lang="en-IN" dirty="0"/>
          </a:p>
        </p:txBody>
      </p:sp>
    </p:spTree>
    <p:extLst>
      <p:ext uri="{BB962C8B-B14F-4D97-AF65-F5344CB8AC3E}">
        <p14:creationId xmlns:p14="http://schemas.microsoft.com/office/powerpoint/2010/main" val="424996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One's Complement</a:t>
            </a:r>
          </a:p>
        </p:txBody>
      </p:sp>
      <p:sp>
        <p:nvSpPr>
          <p:cNvPr id="3" name="Content Placeholder 2"/>
          <p:cNvSpPr>
            <a:spLocks noGrp="1"/>
          </p:cNvSpPr>
          <p:nvPr>
            <p:ph idx="1"/>
          </p:nvPr>
        </p:nvSpPr>
        <p:spPr/>
        <p:txBody>
          <a:bodyPr/>
          <a:lstStyle/>
          <a:p>
            <a:pPr marL="0" indent="0">
              <a:buNone/>
            </a:pPr>
            <a:r>
              <a:rPr lang="en-US" dirty="0" smtClean="0">
                <a:solidFill>
                  <a:srgbClr val="0070C0"/>
                </a:solidFill>
              </a:rPr>
              <a:t>Internet </a:t>
            </a:r>
            <a:r>
              <a:rPr lang="en-US" dirty="0">
                <a:solidFill>
                  <a:srgbClr val="0070C0"/>
                </a:solidFill>
              </a:rPr>
              <a:t>Checksum</a:t>
            </a:r>
          </a:p>
          <a:p>
            <a:pPr lvl="1"/>
            <a:r>
              <a:rPr lang="en-US" dirty="0" smtClean="0"/>
              <a:t>Traditionally</a:t>
            </a:r>
            <a:r>
              <a:rPr lang="en-US" dirty="0"/>
              <a:t>, the Internet has been using a 16-bit checksum.</a:t>
            </a:r>
          </a:p>
          <a:p>
            <a:pPr lvl="1"/>
            <a:r>
              <a:rPr lang="en-US" dirty="0" smtClean="0"/>
              <a:t>The </a:t>
            </a:r>
            <a:r>
              <a:rPr lang="en-US" dirty="0"/>
              <a:t>sender or the receiver uses five steps</a:t>
            </a:r>
            <a:r>
              <a:rPr lang="en-US" dirty="0" smtClean="0"/>
              <a:t>.</a:t>
            </a:r>
          </a:p>
          <a:p>
            <a:pPr lvl="1"/>
            <a:endParaRPr lang="en-US" dirty="0"/>
          </a:p>
        </p:txBody>
      </p:sp>
      <p:pic>
        <p:nvPicPr>
          <p:cNvPr id="4" name="Picture 3"/>
          <p:cNvPicPr>
            <a:picLocks noChangeAspect="1"/>
          </p:cNvPicPr>
          <p:nvPr/>
        </p:nvPicPr>
        <p:blipFill>
          <a:blip r:embed="rId2"/>
          <a:stretch>
            <a:fillRect/>
          </a:stretch>
        </p:blipFill>
        <p:spPr>
          <a:xfrm>
            <a:off x="1915791" y="3155325"/>
            <a:ext cx="6687296" cy="2498936"/>
          </a:xfrm>
          <a:prstGeom prst="rect">
            <a:avLst/>
          </a:prstGeom>
        </p:spPr>
      </p:pic>
    </p:spTree>
    <p:extLst>
      <p:ext uri="{BB962C8B-B14F-4D97-AF65-F5344CB8AC3E}">
        <p14:creationId xmlns:p14="http://schemas.microsoft.com/office/powerpoint/2010/main" val="150711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DLC </a:t>
            </a:r>
            <a:r>
              <a:rPr lang="en-IN" dirty="0" smtClean="0">
                <a:solidFill>
                  <a:srgbClr val="FF0000"/>
                </a:solidFill>
              </a:rPr>
              <a:t>SERVICES</a:t>
            </a:r>
            <a:endParaRPr lang="en-IN" dirty="0">
              <a:solidFill>
                <a:srgbClr val="FF0000"/>
              </a:solidFill>
            </a:endParaRPr>
          </a:p>
        </p:txBody>
      </p:sp>
      <p:sp>
        <p:nvSpPr>
          <p:cNvPr id="3" name="Content Placeholder 2"/>
          <p:cNvSpPr>
            <a:spLocks noGrp="1"/>
          </p:cNvSpPr>
          <p:nvPr>
            <p:ph idx="1"/>
          </p:nvPr>
        </p:nvSpPr>
        <p:spPr>
          <a:xfrm>
            <a:off x="838200" y="1416676"/>
            <a:ext cx="10515600" cy="4760287"/>
          </a:xfrm>
        </p:spPr>
        <p:txBody>
          <a:bodyPr>
            <a:normAutofit fontScale="92500" lnSpcReduction="20000"/>
          </a:bodyPr>
          <a:lstStyle/>
          <a:p>
            <a:pPr algn="just"/>
            <a:r>
              <a:rPr lang="en-US" dirty="0" smtClean="0"/>
              <a:t>The </a:t>
            </a:r>
            <a:r>
              <a:rPr lang="en-US" dirty="0"/>
              <a:t>data link control (DLC) deals with procedures for communication between two adjacent </a:t>
            </a:r>
            <a:r>
              <a:rPr lang="en-US" dirty="0" smtClean="0"/>
              <a:t>nodes i.e</a:t>
            </a:r>
            <a:r>
              <a:rPr lang="en-US" dirty="0"/>
              <a:t>. node-to-node communication.</a:t>
            </a:r>
          </a:p>
          <a:p>
            <a:pPr algn="just"/>
            <a:r>
              <a:rPr lang="en-US" dirty="0" smtClean="0"/>
              <a:t>Data </a:t>
            </a:r>
            <a:r>
              <a:rPr lang="en-US" dirty="0"/>
              <a:t>link control functions include </a:t>
            </a:r>
            <a:endParaRPr lang="en-US" dirty="0" smtClean="0"/>
          </a:p>
          <a:p>
            <a:pPr marL="971550" lvl="1" indent="-514350" algn="just">
              <a:buFont typeface="+mj-lt"/>
              <a:buAutoNum type="arabicPeriod"/>
            </a:pPr>
            <a:r>
              <a:rPr lang="en-US" dirty="0" smtClean="0"/>
              <a:t> </a:t>
            </a:r>
            <a:r>
              <a:rPr lang="en-US" dirty="0"/>
              <a:t>Framing </a:t>
            </a:r>
            <a:r>
              <a:rPr lang="en-US" dirty="0" smtClean="0"/>
              <a:t> </a:t>
            </a:r>
          </a:p>
          <a:p>
            <a:pPr marL="971550" lvl="1" indent="-514350" algn="just">
              <a:buFont typeface="+mj-lt"/>
              <a:buAutoNum type="arabicPeriod"/>
            </a:pPr>
            <a:r>
              <a:rPr lang="en-US" dirty="0" smtClean="0"/>
              <a:t> </a:t>
            </a:r>
            <a:r>
              <a:rPr lang="en-US" dirty="0"/>
              <a:t>Flow control </a:t>
            </a:r>
            <a:endParaRPr lang="en-US" dirty="0" smtClean="0"/>
          </a:p>
          <a:p>
            <a:pPr marL="971550" lvl="1" indent="-514350" algn="just">
              <a:buFont typeface="+mj-lt"/>
              <a:buAutoNum type="arabicPeriod"/>
            </a:pPr>
            <a:r>
              <a:rPr lang="en-US" dirty="0" smtClean="0"/>
              <a:t> </a:t>
            </a:r>
            <a:r>
              <a:rPr lang="en-US" dirty="0"/>
              <a:t>Error control</a:t>
            </a:r>
            <a:r>
              <a:rPr lang="en-US" dirty="0" smtClean="0"/>
              <a:t>.</a:t>
            </a:r>
          </a:p>
          <a:p>
            <a:pPr algn="just"/>
            <a:r>
              <a:rPr lang="en-US" dirty="0" smtClean="0"/>
              <a:t>Framing</a:t>
            </a:r>
          </a:p>
          <a:p>
            <a:pPr lvl="1" algn="just"/>
            <a:r>
              <a:rPr lang="en-US" dirty="0" smtClean="0"/>
              <a:t>A </a:t>
            </a:r>
            <a:r>
              <a:rPr lang="en-US" dirty="0"/>
              <a:t>frame is a group of bits.</a:t>
            </a:r>
          </a:p>
          <a:p>
            <a:pPr lvl="1" algn="just"/>
            <a:r>
              <a:rPr lang="en-US" dirty="0" smtClean="0"/>
              <a:t>Framing </a:t>
            </a:r>
            <a:r>
              <a:rPr lang="en-US" dirty="0"/>
              <a:t>means organizing the bits into a frame that are carried by the physical layer.</a:t>
            </a:r>
          </a:p>
          <a:p>
            <a:pPr lvl="1" algn="just"/>
            <a:r>
              <a:rPr lang="en-US" dirty="0" smtClean="0"/>
              <a:t>The </a:t>
            </a:r>
            <a:r>
              <a:rPr lang="en-US" dirty="0"/>
              <a:t>data-link-layer needs to form frames, so that each frame is distinguishable from another.</a:t>
            </a:r>
          </a:p>
          <a:p>
            <a:pPr lvl="1" algn="just"/>
            <a:r>
              <a:rPr lang="en-US" dirty="0" smtClean="0"/>
              <a:t>Framing </a:t>
            </a:r>
            <a:r>
              <a:rPr lang="en-US" dirty="0"/>
              <a:t>separates a message from other messages by adding sender-address &amp; destination-address.</a:t>
            </a:r>
          </a:p>
          <a:p>
            <a:pPr lvl="1" algn="just"/>
            <a:r>
              <a:rPr lang="en-US" dirty="0" smtClean="0"/>
              <a:t>The </a:t>
            </a:r>
            <a:r>
              <a:rPr lang="en-US" dirty="0"/>
              <a:t>destination-address defines where the packet is to go.</a:t>
            </a:r>
          </a:p>
          <a:p>
            <a:pPr lvl="1" algn="just"/>
            <a:r>
              <a:rPr lang="en-US" dirty="0"/>
              <a:t>The sender-address helps the recipient acknowledge the receipt.</a:t>
            </a:r>
          </a:p>
          <a:p>
            <a:pPr lvl="1" algn="just"/>
            <a:endParaRPr lang="en-IN" dirty="0"/>
          </a:p>
        </p:txBody>
      </p:sp>
    </p:spTree>
    <p:extLst>
      <p:ext uri="{BB962C8B-B14F-4D97-AF65-F5344CB8AC3E}">
        <p14:creationId xmlns:p14="http://schemas.microsoft.com/office/powerpoint/2010/main" val="2278471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the whole message is not packed in one frame?</a:t>
            </a:r>
            <a:endParaRPr lang="en-IN" dirty="0">
              <a:solidFill>
                <a:srgbClr val="FF0000"/>
              </a:solidFill>
            </a:endParaRPr>
          </a:p>
        </p:txBody>
      </p:sp>
      <p:sp>
        <p:nvSpPr>
          <p:cNvPr id="3" name="Content Placeholder 2"/>
          <p:cNvSpPr>
            <a:spLocks noGrp="1"/>
          </p:cNvSpPr>
          <p:nvPr>
            <p:ph idx="1"/>
          </p:nvPr>
        </p:nvSpPr>
        <p:spPr/>
        <p:txBody>
          <a:bodyPr/>
          <a:lstStyle/>
          <a:p>
            <a:r>
              <a:rPr lang="en-US" dirty="0"/>
              <a:t>Large frame makes flow and error-control very inefficient.</a:t>
            </a:r>
          </a:p>
          <a:p>
            <a:r>
              <a:rPr lang="en-US" dirty="0"/>
              <a:t>Even a single-bit error requires the re-transmission of the whole message.</a:t>
            </a:r>
          </a:p>
          <a:p>
            <a:r>
              <a:rPr lang="en-US" dirty="0"/>
              <a:t>When a message is divided into smaller frames, a single-bit error affects only that small frame</a:t>
            </a:r>
            <a:r>
              <a:rPr lang="en-US" dirty="0" smtClean="0"/>
              <a:t>.</a:t>
            </a:r>
          </a:p>
          <a:p>
            <a:pPr lvl="1" algn="just"/>
            <a:r>
              <a:rPr lang="en-US" i="1" dirty="0" smtClean="0">
                <a:solidFill>
                  <a:srgbClr val="7030A0"/>
                </a:solidFill>
              </a:rPr>
              <a:t>Our </a:t>
            </a:r>
            <a:r>
              <a:rPr lang="en-US" i="1" dirty="0">
                <a:solidFill>
                  <a:srgbClr val="7030A0"/>
                </a:solidFill>
              </a:rPr>
              <a:t>postal system practices a type of framing. The simple act of inserting a letter into an envelope separates one piece of information from another; the envelope serves as the delimiter. In addition, each envelope defines the sender and receiver addresses since the postal system is a many-to-many carrier </a:t>
            </a:r>
            <a:r>
              <a:rPr lang="en-US" i="1" dirty="0" smtClean="0">
                <a:solidFill>
                  <a:srgbClr val="7030A0"/>
                </a:solidFill>
              </a:rPr>
              <a:t>facility</a:t>
            </a:r>
            <a:r>
              <a:rPr lang="en-US" dirty="0" smtClean="0"/>
              <a:t>.</a:t>
            </a:r>
            <a:endParaRPr lang="en-US" dirty="0"/>
          </a:p>
          <a:p>
            <a:endParaRPr lang="en-US" dirty="0"/>
          </a:p>
          <a:p>
            <a:endParaRPr lang="en-US" dirty="0"/>
          </a:p>
        </p:txBody>
      </p:sp>
    </p:spTree>
    <p:extLst>
      <p:ext uri="{BB962C8B-B14F-4D97-AF65-F5344CB8AC3E}">
        <p14:creationId xmlns:p14="http://schemas.microsoft.com/office/powerpoint/2010/main" val="220755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Frame </a:t>
            </a:r>
            <a:r>
              <a:rPr lang="en-IN" dirty="0">
                <a:solidFill>
                  <a:srgbClr val="FF0000"/>
                </a:solidFill>
              </a:rPr>
              <a:t>Size</a:t>
            </a:r>
          </a:p>
        </p:txBody>
      </p:sp>
      <p:sp>
        <p:nvSpPr>
          <p:cNvPr id="3" name="Content Placeholder 2"/>
          <p:cNvSpPr>
            <a:spLocks noGrp="1"/>
          </p:cNvSpPr>
          <p:nvPr>
            <p:ph idx="1"/>
          </p:nvPr>
        </p:nvSpPr>
        <p:spPr/>
        <p:txBody>
          <a:bodyPr>
            <a:normAutofit/>
          </a:bodyPr>
          <a:lstStyle/>
          <a:p>
            <a:r>
              <a:rPr lang="en-US" dirty="0" smtClean="0"/>
              <a:t>Two </a:t>
            </a:r>
            <a:r>
              <a:rPr lang="en-US" dirty="0"/>
              <a:t>types of frames:</a:t>
            </a:r>
          </a:p>
          <a:p>
            <a:pPr marL="0" indent="0">
              <a:buNone/>
            </a:pPr>
            <a:r>
              <a:rPr lang="en-US" dirty="0" smtClean="0">
                <a:solidFill>
                  <a:srgbClr val="0070C0"/>
                </a:solidFill>
              </a:rPr>
              <a:t>Fixed </a:t>
            </a:r>
            <a:r>
              <a:rPr lang="en-US" dirty="0">
                <a:solidFill>
                  <a:srgbClr val="0070C0"/>
                </a:solidFill>
              </a:rPr>
              <a:t>Size Framing</a:t>
            </a:r>
          </a:p>
          <a:p>
            <a:pPr lvl="1"/>
            <a:r>
              <a:rPr lang="en-US" dirty="0" smtClean="0"/>
              <a:t>There </a:t>
            </a:r>
            <a:r>
              <a:rPr lang="en-US" dirty="0"/>
              <a:t>is no need for defining boundaries of frames; the size itself can be used as a delimiter.</a:t>
            </a:r>
          </a:p>
          <a:p>
            <a:pPr lvl="1"/>
            <a:r>
              <a:rPr lang="en-US" dirty="0" smtClean="0"/>
              <a:t>Example</a:t>
            </a:r>
            <a:r>
              <a:rPr lang="en-US" dirty="0"/>
              <a:t>: ATM WAN uses frames of fixed size called cells.</a:t>
            </a:r>
          </a:p>
          <a:p>
            <a:pPr marL="0" indent="0">
              <a:buNone/>
            </a:pPr>
            <a:r>
              <a:rPr lang="en-US" dirty="0" smtClean="0">
                <a:solidFill>
                  <a:srgbClr val="0070C0"/>
                </a:solidFill>
              </a:rPr>
              <a:t>Variable </a:t>
            </a:r>
            <a:r>
              <a:rPr lang="en-US" dirty="0">
                <a:solidFill>
                  <a:srgbClr val="0070C0"/>
                </a:solidFill>
              </a:rPr>
              <a:t>Size Framing</a:t>
            </a:r>
          </a:p>
          <a:p>
            <a:pPr lvl="1"/>
            <a:r>
              <a:rPr lang="en-US" dirty="0" smtClean="0"/>
              <a:t>We </a:t>
            </a:r>
            <a:r>
              <a:rPr lang="en-US" dirty="0"/>
              <a:t>need to define the end of the frame and the beginning of the next frame.</a:t>
            </a:r>
          </a:p>
          <a:p>
            <a:pPr lvl="1"/>
            <a:r>
              <a:rPr lang="en-US" dirty="0" smtClean="0"/>
              <a:t>Two </a:t>
            </a:r>
            <a:r>
              <a:rPr lang="en-US" dirty="0"/>
              <a:t>approaches are used: </a:t>
            </a:r>
            <a:endParaRPr lang="en-US" dirty="0" smtClean="0"/>
          </a:p>
          <a:p>
            <a:pPr lvl="2">
              <a:buFont typeface="Wingdings" panose="05000000000000000000" pitchFamily="2" charset="2"/>
              <a:buChar char="ü"/>
            </a:pPr>
            <a:r>
              <a:rPr lang="en-US" dirty="0" smtClean="0"/>
              <a:t>Character-oriented </a:t>
            </a:r>
            <a:r>
              <a:rPr lang="en-US" dirty="0"/>
              <a:t>approach</a:t>
            </a:r>
          </a:p>
          <a:p>
            <a:pPr lvl="2">
              <a:buFont typeface="Wingdings" panose="05000000000000000000" pitchFamily="2" charset="2"/>
              <a:buChar char="ü"/>
            </a:pPr>
            <a:r>
              <a:rPr lang="en-US" dirty="0" smtClean="0"/>
              <a:t>Bit-oriented approach</a:t>
            </a:r>
            <a:endParaRPr lang="en-US" dirty="0"/>
          </a:p>
          <a:p>
            <a:endParaRPr lang="en-IN" dirty="0"/>
          </a:p>
        </p:txBody>
      </p:sp>
    </p:spTree>
    <p:extLst>
      <p:ext uri="{BB962C8B-B14F-4D97-AF65-F5344CB8AC3E}">
        <p14:creationId xmlns:p14="http://schemas.microsoft.com/office/powerpoint/2010/main" val="877276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lstStyle/>
          <a:p>
            <a:r>
              <a:rPr lang="en-IN" dirty="0" smtClean="0">
                <a:solidFill>
                  <a:srgbClr val="FF0000"/>
                </a:solidFill>
              </a:rPr>
              <a:t>Character </a:t>
            </a:r>
            <a:r>
              <a:rPr lang="en-IN" dirty="0">
                <a:solidFill>
                  <a:srgbClr val="FF0000"/>
                </a:solidFill>
              </a:rPr>
              <a:t>Oriented Framing</a:t>
            </a:r>
          </a:p>
        </p:txBody>
      </p:sp>
      <p:sp>
        <p:nvSpPr>
          <p:cNvPr id="3" name="Content Placeholder 2"/>
          <p:cNvSpPr>
            <a:spLocks noGrp="1"/>
          </p:cNvSpPr>
          <p:nvPr>
            <p:ph idx="1"/>
          </p:nvPr>
        </p:nvSpPr>
        <p:spPr>
          <a:xfrm>
            <a:off x="838200" y="1275008"/>
            <a:ext cx="10515600" cy="4901955"/>
          </a:xfrm>
        </p:spPr>
        <p:txBody>
          <a:bodyPr/>
          <a:lstStyle/>
          <a:p>
            <a:r>
              <a:rPr lang="en-US" dirty="0" smtClean="0"/>
              <a:t>Data </a:t>
            </a:r>
            <a:r>
              <a:rPr lang="en-US" dirty="0"/>
              <a:t>to be carried are 8-bit characters from a coding system such as </a:t>
            </a:r>
            <a:r>
              <a:rPr lang="en-US" dirty="0" smtClean="0"/>
              <a:t>ASCII.</a:t>
            </a:r>
            <a:endParaRPr lang="en-US" dirty="0"/>
          </a:p>
          <a:p>
            <a:r>
              <a:rPr lang="en-US" dirty="0" smtClean="0"/>
              <a:t>The </a:t>
            </a:r>
            <a:r>
              <a:rPr lang="en-US" dirty="0"/>
              <a:t>header and the trailer are also multiples of 8 bits.</a:t>
            </a:r>
          </a:p>
          <a:p>
            <a:pPr marL="914400" lvl="1" indent="-457200">
              <a:buFont typeface="+mj-lt"/>
              <a:buAutoNum type="arabicPeriod"/>
            </a:pPr>
            <a:r>
              <a:rPr lang="en-US" dirty="0" smtClean="0"/>
              <a:t>Header </a:t>
            </a:r>
            <a:r>
              <a:rPr lang="en-US" dirty="0"/>
              <a:t>carries the source and destination-addresses and other control information.</a:t>
            </a:r>
          </a:p>
          <a:p>
            <a:pPr marL="914400" lvl="1" indent="-457200">
              <a:buFont typeface="+mj-lt"/>
              <a:buAutoNum type="arabicPeriod"/>
            </a:pPr>
            <a:r>
              <a:rPr lang="en-US" dirty="0" smtClean="0"/>
              <a:t>Trailer </a:t>
            </a:r>
            <a:r>
              <a:rPr lang="en-US" dirty="0"/>
              <a:t>carries error-detection or error-correction redundant bits.</a:t>
            </a:r>
          </a:p>
          <a:p>
            <a:r>
              <a:rPr lang="en-US" dirty="0" smtClean="0"/>
              <a:t>To </a:t>
            </a:r>
            <a:r>
              <a:rPr lang="en-US" dirty="0"/>
              <a:t>separate one frame from the next frame, an 8- bit </a:t>
            </a:r>
            <a:r>
              <a:rPr lang="en-US" dirty="0" smtClean="0"/>
              <a:t>(1-byte</a:t>
            </a:r>
            <a:r>
              <a:rPr lang="en-US" dirty="0"/>
              <a:t>) flag is added at the beginning and the end of a frame.</a:t>
            </a:r>
          </a:p>
          <a:p>
            <a:r>
              <a:rPr lang="en-US" dirty="0" smtClean="0"/>
              <a:t>The </a:t>
            </a:r>
            <a:r>
              <a:rPr lang="en-US" dirty="0"/>
              <a:t>flag is composed of protocol-dependent special characters.</a:t>
            </a:r>
          </a:p>
          <a:p>
            <a:r>
              <a:rPr lang="en-US" dirty="0" smtClean="0"/>
              <a:t>The </a:t>
            </a:r>
            <a:r>
              <a:rPr lang="en-US" dirty="0"/>
              <a:t>flag signals the start or end of a frame</a:t>
            </a:r>
            <a:r>
              <a:rPr lang="en-US" dirty="0" smtClean="0"/>
              <a:t>.</a:t>
            </a:r>
          </a:p>
          <a:p>
            <a:endParaRPr lang="en-US" dirty="0"/>
          </a:p>
          <a:p>
            <a:endParaRPr lang="en-IN" dirty="0"/>
          </a:p>
        </p:txBody>
      </p:sp>
      <p:pic>
        <p:nvPicPr>
          <p:cNvPr id="4" name="Picture 3"/>
          <p:cNvPicPr>
            <a:picLocks noChangeAspect="1"/>
          </p:cNvPicPr>
          <p:nvPr/>
        </p:nvPicPr>
        <p:blipFill>
          <a:blip r:embed="rId2"/>
          <a:stretch>
            <a:fillRect/>
          </a:stretch>
        </p:blipFill>
        <p:spPr>
          <a:xfrm>
            <a:off x="2021983" y="5660701"/>
            <a:ext cx="7637172" cy="816935"/>
          </a:xfrm>
          <a:prstGeom prst="rect">
            <a:avLst/>
          </a:prstGeom>
        </p:spPr>
      </p:pic>
    </p:spTree>
    <p:extLst>
      <p:ext uri="{BB962C8B-B14F-4D97-AF65-F5344CB8AC3E}">
        <p14:creationId xmlns:p14="http://schemas.microsoft.com/office/powerpoint/2010/main" val="1499509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3974"/>
          </a:xfrm>
        </p:spPr>
        <p:txBody>
          <a:bodyPr/>
          <a:lstStyle/>
          <a:p>
            <a:r>
              <a:rPr lang="en-IN" dirty="0">
                <a:solidFill>
                  <a:srgbClr val="FF0000"/>
                </a:solidFill>
              </a:rPr>
              <a:t>Character Oriented Framing</a:t>
            </a:r>
          </a:p>
        </p:txBody>
      </p:sp>
      <p:sp>
        <p:nvSpPr>
          <p:cNvPr id="3" name="Content Placeholder 2"/>
          <p:cNvSpPr>
            <a:spLocks noGrp="1"/>
          </p:cNvSpPr>
          <p:nvPr>
            <p:ph idx="1"/>
          </p:nvPr>
        </p:nvSpPr>
        <p:spPr>
          <a:xfrm>
            <a:off x="838200" y="1365161"/>
            <a:ext cx="10515600" cy="4811802"/>
          </a:xfrm>
        </p:spPr>
        <p:txBody>
          <a:bodyPr>
            <a:normAutofit fontScale="92500" lnSpcReduction="10000"/>
          </a:bodyPr>
          <a:lstStyle/>
          <a:p>
            <a:r>
              <a:rPr lang="en-US" dirty="0" smtClean="0"/>
              <a:t>Problem</a:t>
            </a:r>
            <a:r>
              <a:rPr lang="en-US" dirty="0"/>
              <a:t>:</a:t>
            </a:r>
          </a:p>
          <a:p>
            <a:pPr lvl="1">
              <a:buFont typeface="Wingdings" panose="05000000000000000000" pitchFamily="2" charset="2"/>
              <a:buChar char="§"/>
            </a:pPr>
            <a:r>
              <a:rPr lang="en-US" dirty="0" smtClean="0"/>
              <a:t>Character-oriented </a:t>
            </a:r>
            <a:r>
              <a:rPr lang="en-US" dirty="0"/>
              <a:t>framing is suitable when only text is exchanged by the data-link-layers.</a:t>
            </a:r>
          </a:p>
          <a:p>
            <a:pPr lvl="1">
              <a:buFont typeface="Wingdings" panose="05000000000000000000" pitchFamily="2" charset="2"/>
              <a:buChar char="§"/>
            </a:pPr>
            <a:r>
              <a:rPr lang="en-US" dirty="0" smtClean="0"/>
              <a:t>However</a:t>
            </a:r>
            <a:r>
              <a:rPr lang="en-US" dirty="0"/>
              <a:t>, if we send other type of information (say audio/video), then any pattern used for the flag can also be part of the information.</a:t>
            </a:r>
          </a:p>
          <a:p>
            <a:pPr lvl="1">
              <a:buFont typeface="Wingdings" panose="05000000000000000000" pitchFamily="2" charset="2"/>
              <a:buChar char="§"/>
            </a:pPr>
            <a:r>
              <a:rPr lang="en-US" dirty="0" smtClean="0"/>
              <a:t>If </a:t>
            </a:r>
            <a:r>
              <a:rPr lang="en-US" dirty="0"/>
              <a:t>the flag-pattern appears in the data-section, the receiver might think that it has reached the end of the frame</a:t>
            </a:r>
            <a:r>
              <a:rPr lang="en-US" dirty="0" smtClean="0"/>
              <a:t>.</a:t>
            </a:r>
          </a:p>
          <a:p>
            <a:r>
              <a:rPr lang="en-US" dirty="0"/>
              <a:t>Solution: A byte-stuffing is used.</a:t>
            </a:r>
          </a:p>
          <a:p>
            <a:pPr marL="457200" lvl="1" indent="0">
              <a:buNone/>
            </a:pPr>
            <a:r>
              <a:rPr lang="en-US" dirty="0"/>
              <a:t>(Byte stuffing </a:t>
            </a:r>
            <a:r>
              <a:rPr lang="en-US" dirty="0" smtClean="0">
                <a:sym typeface="Wingdings" panose="05000000000000000000" pitchFamily="2" charset="2"/>
              </a:rPr>
              <a:t></a:t>
            </a:r>
            <a:r>
              <a:rPr lang="en-US" dirty="0" smtClean="0"/>
              <a:t>character </a:t>
            </a:r>
            <a:r>
              <a:rPr lang="en-US" dirty="0"/>
              <a:t>stuffing</a:t>
            </a:r>
            <a:r>
              <a:rPr lang="en-US" dirty="0" smtClean="0"/>
              <a:t>)</a:t>
            </a:r>
          </a:p>
          <a:p>
            <a:r>
              <a:rPr lang="en-US" dirty="0" smtClean="0"/>
              <a:t>In </a:t>
            </a:r>
            <a:r>
              <a:rPr lang="en-US" dirty="0"/>
              <a:t>byte stuffing, a special byte is added to the data-section of the frame when there is a character with the same pattern as the flag.</a:t>
            </a:r>
          </a:p>
          <a:p>
            <a:r>
              <a:rPr lang="en-US" dirty="0" smtClean="0"/>
              <a:t>The </a:t>
            </a:r>
            <a:r>
              <a:rPr lang="en-US" dirty="0"/>
              <a:t>data-section is stuffed with an extra byte. This byte is called the escape character (ESC), which has a predefined bit pattern.</a:t>
            </a:r>
          </a:p>
          <a:p>
            <a:endParaRPr lang="en-IN" dirty="0"/>
          </a:p>
        </p:txBody>
      </p:sp>
    </p:spTree>
    <p:extLst>
      <p:ext uri="{BB962C8B-B14F-4D97-AF65-F5344CB8AC3E}">
        <p14:creationId xmlns:p14="http://schemas.microsoft.com/office/powerpoint/2010/main" val="944617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0790"/>
          </a:xfrm>
        </p:spPr>
        <p:txBody>
          <a:bodyPr>
            <a:normAutofit fontScale="90000"/>
          </a:bodyPr>
          <a:lstStyle/>
          <a:p>
            <a:r>
              <a:rPr lang="en-IN" dirty="0">
                <a:solidFill>
                  <a:srgbClr val="FF0000"/>
                </a:solidFill>
              </a:rPr>
              <a:t>Character Oriented Framing</a:t>
            </a:r>
          </a:p>
        </p:txBody>
      </p:sp>
      <p:sp>
        <p:nvSpPr>
          <p:cNvPr id="3" name="Content Placeholder 2"/>
          <p:cNvSpPr>
            <a:spLocks noGrp="1"/>
          </p:cNvSpPr>
          <p:nvPr>
            <p:ph idx="1"/>
          </p:nvPr>
        </p:nvSpPr>
        <p:spPr>
          <a:xfrm>
            <a:off x="838200" y="965916"/>
            <a:ext cx="10515600" cy="5653825"/>
          </a:xfrm>
        </p:spPr>
        <p:txBody>
          <a:bodyPr>
            <a:normAutofit fontScale="92500" lnSpcReduction="20000"/>
          </a:bodyPr>
          <a:lstStyle/>
          <a:p>
            <a:r>
              <a:rPr lang="en-US" dirty="0" smtClean="0"/>
              <a:t>Problem</a:t>
            </a:r>
            <a:r>
              <a:rPr lang="en-US" dirty="0"/>
              <a:t>:</a:t>
            </a:r>
          </a:p>
          <a:p>
            <a:pPr lvl="1"/>
            <a:r>
              <a:rPr lang="en-US" dirty="0" smtClean="0"/>
              <a:t>What </a:t>
            </a:r>
            <a:r>
              <a:rPr lang="en-US" dirty="0"/>
              <a:t>happens if the text contains one or more escape characters followed by a flag?</a:t>
            </a:r>
          </a:p>
          <a:p>
            <a:pPr lvl="1"/>
            <a:r>
              <a:rPr lang="en-US" dirty="0" smtClean="0"/>
              <a:t>The </a:t>
            </a:r>
            <a:r>
              <a:rPr lang="en-US" dirty="0"/>
              <a:t>receiver removes the escape character, but keeps the flag, which is incorrectly interpreted as the end of the frame.</a:t>
            </a:r>
          </a:p>
          <a:p>
            <a:r>
              <a:rPr lang="en-US" dirty="0"/>
              <a:t>Solution:</a:t>
            </a:r>
          </a:p>
          <a:p>
            <a:pPr lvl="1"/>
            <a:r>
              <a:rPr lang="en-US" dirty="0" smtClean="0"/>
              <a:t>Escape </a:t>
            </a:r>
            <a:r>
              <a:rPr lang="en-US" dirty="0"/>
              <a:t>characters part of the text must also be marked by another escape </a:t>
            </a:r>
            <a:r>
              <a:rPr lang="en-US" dirty="0" smtClean="0"/>
              <a:t>character.</a:t>
            </a:r>
          </a:p>
          <a:p>
            <a:endParaRPr lang="en-US" dirty="0"/>
          </a:p>
          <a:p>
            <a:endParaRPr lang="en-US" dirty="0"/>
          </a:p>
          <a:p>
            <a:endParaRPr lang="en-US" dirty="0"/>
          </a:p>
          <a:p>
            <a:endParaRPr lang="en-US" dirty="0" smtClean="0"/>
          </a:p>
          <a:p>
            <a:endParaRPr lang="en-US" dirty="0" smtClean="0"/>
          </a:p>
          <a:p>
            <a:endParaRPr lang="en-US" dirty="0"/>
          </a:p>
          <a:p>
            <a:endParaRPr lang="en-US" dirty="0" smtClean="0"/>
          </a:p>
          <a:p>
            <a:r>
              <a:rPr lang="en-US" dirty="0" smtClean="0"/>
              <a:t>In </a:t>
            </a:r>
            <a:r>
              <a:rPr lang="en-US" dirty="0"/>
              <a:t>short, byte stuffing is the process of adding one extra byte whenever there is a flag or escape character in the text.</a:t>
            </a:r>
          </a:p>
          <a:p>
            <a:pPr marL="0" indent="0">
              <a:buNone/>
            </a:pPr>
            <a:endParaRPr lang="en-US" dirty="0"/>
          </a:p>
          <a:p>
            <a:endParaRPr lang="en-IN" dirty="0"/>
          </a:p>
        </p:txBody>
      </p:sp>
      <p:pic>
        <p:nvPicPr>
          <p:cNvPr id="4" name="Picture 3"/>
          <p:cNvPicPr>
            <a:picLocks noChangeAspect="1"/>
          </p:cNvPicPr>
          <p:nvPr/>
        </p:nvPicPr>
        <p:blipFill>
          <a:blip r:embed="rId2"/>
          <a:stretch>
            <a:fillRect/>
          </a:stretch>
        </p:blipFill>
        <p:spPr>
          <a:xfrm>
            <a:off x="2395470" y="3033487"/>
            <a:ext cx="7508384" cy="2078916"/>
          </a:xfrm>
          <a:prstGeom prst="rect">
            <a:avLst/>
          </a:prstGeom>
        </p:spPr>
      </p:pic>
    </p:spTree>
    <p:extLst>
      <p:ext uri="{BB962C8B-B14F-4D97-AF65-F5344CB8AC3E}">
        <p14:creationId xmlns:p14="http://schemas.microsoft.com/office/powerpoint/2010/main" val="413033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Data Link Layer</a:t>
            </a:r>
          </a:p>
        </p:txBody>
      </p:sp>
      <p:pic>
        <p:nvPicPr>
          <p:cNvPr id="4" name="Content Placeholder 3"/>
          <p:cNvPicPr>
            <a:picLocks noGrp="1" noChangeAspect="1"/>
          </p:cNvPicPr>
          <p:nvPr>
            <p:ph idx="1"/>
          </p:nvPr>
        </p:nvPicPr>
        <p:blipFill>
          <a:blip r:embed="rId2"/>
          <a:stretch>
            <a:fillRect/>
          </a:stretch>
        </p:blipFill>
        <p:spPr>
          <a:xfrm>
            <a:off x="1352282" y="2294189"/>
            <a:ext cx="9684912" cy="4067973"/>
          </a:xfrm>
          <a:prstGeom prst="rect">
            <a:avLst/>
          </a:prstGeom>
        </p:spPr>
      </p:pic>
    </p:spTree>
    <p:extLst>
      <p:ext uri="{BB962C8B-B14F-4D97-AF65-F5344CB8AC3E}">
        <p14:creationId xmlns:p14="http://schemas.microsoft.com/office/powerpoint/2010/main" val="4256313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Bit </a:t>
            </a:r>
            <a:r>
              <a:rPr lang="en-IN" dirty="0">
                <a:solidFill>
                  <a:srgbClr val="FF0000"/>
                </a:solidFill>
              </a:rPr>
              <a:t>Oriented Framing</a:t>
            </a:r>
          </a:p>
        </p:txBody>
      </p:sp>
      <p:sp>
        <p:nvSpPr>
          <p:cNvPr id="3" name="Content Placeholder 2"/>
          <p:cNvSpPr>
            <a:spLocks noGrp="1"/>
          </p:cNvSpPr>
          <p:nvPr>
            <p:ph idx="1"/>
          </p:nvPr>
        </p:nvSpPr>
        <p:spPr>
          <a:xfrm>
            <a:off x="954110" y="1825625"/>
            <a:ext cx="10515600" cy="4351338"/>
          </a:xfrm>
        </p:spPr>
        <p:txBody>
          <a:bodyPr/>
          <a:lstStyle/>
          <a:p>
            <a:r>
              <a:rPr lang="en-US" dirty="0" smtClean="0"/>
              <a:t>The </a:t>
            </a:r>
            <a:r>
              <a:rPr lang="en-US" dirty="0"/>
              <a:t>data-section of a frame is a sequence of bits to be interpreted by the upper layer as text, audio, video, and so on.</a:t>
            </a:r>
          </a:p>
          <a:p>
            <a:r>
              <a:rPr lang="en-US" dirty="0" smtClean="0"/>
              <a:t>In </a:t>
            </a:r>
            <a:r>
              <a:rPr lang="en-US" dirty="0"/>
              <a:t>addition to headers and trailers, we need a delimiter to separate one frame from the other.</a:t>
            </a:r>
          </a:p>
          <a:p>
            <a:r>
              <a:rPr lang="en-US" dirty="0" smtClean="0"/>
              <a:t>Most </a:t>
            </a:r>
            <a:r>
              <a:rPr lang="en-US" dirty="0"/>
              <a:t>protocols use a special 8-bit pattern flag 01111110 as the delimiter to define the beginning and the end of the frame </a:t>
            </a:r>
          </a:p>
          <a:p>
            <a:endParaRPr lang="en-IN" dirty="0"/>
          </a:p>
        </p:txBody>
      </p:sp>
      <p:pic>
        <p:nvPicPr>
          <p:cNvPr id="4" name="Picture 3"/>
          <p:cNvPicPr>
            <a:picLocks noChangeAspect="1"/>
          </p:cNvPicPr>
          <p:nvPr/>
        </p:nvPicPr>
        <p:blipFill>
          <a:blip r:embed="rId2"/>
          <a:stretch>
            <a:fillRect/>
          </a:stretch>
        </p:blipFill>
        <p:spPr>
          <a:xfrm>
            <a:off x="2112135" y="4778062"/>
            <a:ext cx="7212169" cy="1398901"/>
          </a:xfrm>
          <a:prstGeom prst="rect">
            <a:avLst/>
          </a:prstGeom>
        </p:spPr>
      </p:pic>
    </p:spTree>
    <p:extLst>
      <p:ext uri="{BB962C8B-B14F-4D97-AF65-F5344CB8AC3E}">
        <p14:creationId xmlns:p14="http://schemas.microsoft.com/office/powerpoint/2010/main" val="350033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Bit Oriented Framing</a:t>
            </a:r>
            <a:endParaRPr lang="en-IN"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0070C0"/>
                </a:solidFill>
              </a:rPr>
              <a:t>Problem</a:t>
            </a:r>
            <a:r>
              <a:rPr lang="en-US" dirty="0">
                <a:solidFill>
                  <a:srgbClr val="0070C0"/>
                </a:solidFill>
              </a:rPr>
              <a:t>:</a:t>
            </a:r>
          </a:p>
          <a:p>
            <a:pPr lvl="1"/>
            <a:r>
              <a:rPr lang="en-US" dirty="0" smtClean="0"/>
              <a:t>If </a:t>
            </a:r>
            <a:r>
              <a:rPr lang="en-US" dirty="0"/>
              <a:t>the flag-pattern appears in the data-section, the receiver might think that it has reached the end of the frame.</a:t>
            </a:r>
          </a:p>
          <a:p>
            <a:pPr marL="0" indent="0">
              <a:buNone/>
            </a:pPr>
            <a:r>
              <a:rPr lang="en-US" dirty="0">
                <a:solidFill>
                  <a:srgbClr val="0070C0"/>
                </a:solidFill>
              </a:rPr>
              <a:t>Solution:</a:t>
            </a:r>
            <a:r>
              <a:rPr lang="en-US" dirty="0"/>
              <a:t> A bit-stuffing is used.</a:t>
            </a:r>
          </a:p>
          <a:p>
            <a:pPr algn="just"/>
            <a:r>
              <a:rPr lang="en-US" dirty="0" smtClean="0"/>
              <a:t>In </a:t>
            </a:r>
            <a:r>
              <a:rPr lang="en-US" dirty="0"/>
              <a:t>bit stuffing, if a 0 and five consecutive 1 bits are encountered, an extra 0 is added. This extra stuffed bit is eventually removed from the data by the receiver. </a:t>
            </a:r>
            <a:endParaRPr lang="en-US" dirty="0" smtClean="0"/>
          </a:p>
          <a:p>
            <a:r>
              <a:rPr lang="en-US" dirty="0" smtClean="0"/>
              <a:t>This </a:t>
            </a:r>
            <a:r>
              <a:rPr lang="en-US" dirty="0"/>
              <a:t>guarantees that the flag field sequence does not inadvertently appear in the frame</a:t>
            </a:r>
            <a:r>
              <a:rPr lang="en-US" dirty="0" smtClean="0"/>
              <a:t>.</a:t>
            </a:r>
          </a:p>
          <a:p>
            <a:endParaRPr lang="en-US" dirty="0"/>
          </a:p>
          <a:p>
            <a:endParaRPr lang="en-IN" dirty="0"/>
          </a:p>
        </p:txBody>
      </p:sp>
    </p:spTree>
    <p:extLst>
      <p:ext uri="{BB962C8B-B14F-4D97-AF65-F5344CB8AC3E}">
        <p14:creationId xmlns:p14="http://schemas.microsoft.com/office/powerpoint/2010/main" val="276678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Bit Oriented Framing</a:t>
            </a: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smtClean="0"/>
          </a:p>
          <a:p>
            <a:endParaRPr lang="en-US" dirty="0"/>
          </a:p>
          <a:p>
            <a:r>
              <a:rPr lang="en-US" dirty="0" smtClean="0"/>
              <a:t>In </a:t>
            </a:r>
            <a:r>
              <a:rPr lang="en-US" dirty="0"/>
              <a:t>short, bit stuffing is the process of adding one extra 0 whenever five consecutive 1s follow a 0 in the data, so that the receiver does not mistake the pattern 0111110 for a flag.</a:t>
            </a:r>
          </a:p>
          <a:p>
            <a:pPr marL="0" indent="0">
              <a:buNone/>
            </a:pPr>
            <a:endParaRPr lang="en-US" dirty="0"/>
          </a:p>
          <a:p>
            <a:endParaRPr lang="en-IN" dirty="0"/>
          </a:p>
        </p:txBody>
      </p:sp>
      <p:pic>
        <p:nvPicPr>
          <p:cNvPr id="4" name="Picture 3"/>
          <p:cNvPicPr>
            <a:picLocks noChangeAspect="1"/>
          </p:cNvPicPr>
          <p:nvPr/>
        </p:nvPicPr>
        <p:blipFill>
          <a:blip r:embed="rId2"/>
          <a:stretch>
            <a:fillRect/>
          </a:stretch>
        </p:blipFill>
        <p:spPr>
          <a:xfrm>
            <a:off x="1777285" y="1825625"/>
            <a:ext cx="8242478" cy="2372888"/>
          </a:xfrm>
          <a:prstGeom prst="rect">
            <a:avLst/>
          </a:prstGeom>
        </p:spPr>
      </p:pic>
    </p:spTree>
    <p:extLst>
      <p:ext uri="{BB962C8B-B14F-4D97-AF65-F5344CB8AC3E}">
        <p14:creationId xmlns:p14="http://schemas.microsoft.com/office/powerpoint/2010/main" val="2886882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Flow </a:t>
            </a:r>
            <a:r>
              <a:rPr lang="en-US" dirty="0">
                <a:solidFill>
                  <a:srgbClr val="FF0000"/>
                </a:solidFill>
              </a:rPr>
              <a:t>Control and Error Control</a:t>
            </a:r>
            <a:endParaRPr lang="en-IN"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algn="just"/>
            <a:r>
              <a:rPr lang="en-US" dirty="0" smtClean="0"/>
              <a:t>One </a:t>
            </a:r>
            <a:r>
              <a:rPr lang="en-US" dirty="0"/>
              <a:t>of the responsibilities of the DLC sublayer is flow and error control at the data-link layer.</a:t>
            </a:r>
          </a:p>
          <a:p>
            <a:r>
              <a:rPr lang="en-US" dirty="0" smtClean="0"/>
              <a:t>Flow </a:t>
            </a:r>
            <a:r>
              <a:rPr lang="en-US" dirty="0"/>
              <a:t>Control</a:t>
            </a:r>
          </a:p>
          <a:p>
            <a:pPr lvl="1" algn="just"/>
            <a:r>
              <a:rPr lang="en-US" dirty="0" smtClean="0"/>
              <a:t>Whenever </a:t>
            </a:r>
            <a:r>
              <a:rPr lang="en-US" dirty="0"/>
              <a:t>an entity produces items and another entity consumes them, there should be a balance between production and consumption rates.</a:t>
            </a:r>
          </a:p>
          <a:p>
            <a:pPr lvl="1" algn="just"/>
            <a:r>
              <a:rPr lang="en-US" dirty="0" smtClean="0"/>
              <a:t>If </a:t>
            </a:r>
            <a:r>
              <a:rPr lang="en-US" dirty="0"/>
              <a:t>the items are produced faster than they can be consumed, the consumer can be overwhelmed and may need to discard some items.</a:t>
            </a:r>
          </a:p>
          <a:p>
            <a:pPr lvl="1" algn="just"/>
            <a:r>
              <a:rPr lang="en-US" dirty="0" smtClean="0"/>
              <a:t>We </a:t>
            </a:r>
            <a:r>
              <a:rPr lang="en-US" dirty="0"/>
              <a:t>need to prevent losing the data items at the consumer site.</a:t>
            </a:r>
          </a:p>
          <a:p>
            <a:r>
              <a:rPr lang="en-US" dirty="0" smtClean="0"/>
              <a:t>At </a:t>
            </a:r>
            <a:r>
              <a:rPr lang="en-US" dirty="0"/>
              <a:t>the sending node, the data-link layer tries to push frames toward the data-link layer at the receiving </a:t>
            </a:r>
            <a:r>
              <a:rPr lang="en-US" dirty="0" smtClean="0"/>
              <a:t>node.</a:t>
            </a:r>
            <a:endParaRPr lang="en-US" dirty="0"/>
          </a:p>
          <a:p>
            <a:r>
              <a:rPr lang="en-US" dirty="0" smtClean="0"/>
              <a:t>If </a:t>
            </a:r>
            <a:r>
              <a:rPr lang="en-US" dirty="0"/>
              <a:t>the receiving node cannot process and deliver the packet to its network at the same rate that the frames arrive, it becomes overwhelmed with frames.</a:t>
            </a:r>
          </a:p>
          <a:p>
            <a:r>
              <a:rPr lang="en-US" dirty="0" smtClean="0"/>
              <a:t>Here</a:t>
            </a:r>
            <a:r>
              <a:rPr lang="en-US" dirty="0"/>
              <a:t>, flow control can be feedback from the receiving node to the sending node to stop or slow down pushing frames.</a:t>
            </a:r>
          </a:p>
          <a:p>
            <a:endParaRPr lang="en-IN" dirty="0"/>
          </a:p>
        </p:txBody>
      </p:sp>
    </p:spTree>
    <p:extLst>
      <p:ext uri="{BB962C8B-B14F-4D97-AF65-F5344CB8AC3E}">
        <p14:creationId xmlns:p14="http://schemas.microsoft.com/office/powerpoint/2010/main" val="3983306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Flow Control and Error Control</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854558" y="2408348"/>
            <a:ext cx="7894749" cy="3142445"/>
          </a:xfrm>
          <a:prstGeom prst="rect">
            <a:avLst/>
          </a:prstGeom>
        </p:spPr>
      </p:pic>
    </p:spTree>
    <p:extLst>
      <p:ext uri="{BB962C8B-B14F-4D97-AF65-F5344CB8AC3E}">
        <p14:creationId xmlns:p14="http://schemas.microsoft.com/office/powerpoint/2010/main" val="3923552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Buffers</a:t>
            </a:r>
            <a:endParaRPr lang="en-IN"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smtClean="0"/>
              <a:t>Flow </a:t>
            </a:r>
            <a:r>
              <a:rPr lang="en-US" dirty="0"/>
              <a:t>control can be implemented by using buffer.</a:t>
            </a:r>
          </a:p>
          <a:p>
            <a:r>
              <a:rPr lang="en-US" dirty="0" smtClean="0"/>
              <a:t>A </a:t>
            </a:r>
            <a:r>
              <a:rPr lang="en-US" dirty="0"/>
              <a:t>buffer is a set of memory locations that can hold packets at the sender and receiver.</a:t>
            </a:r>
          </a:p>
          <a:p>
            <a:r>
              <a:rPr lang="en-US" dirty="0" smtClean="0"/>
              <a:t>Normally</a:t>
            </a:r>
            <a:r>
              <a:rPr lang="en-US" dirty="0"/>
              <a:t>, two buffers can be used.</a:t>
            </a:r>
          </a:p>
          <a:p>
            <a:pPr marL="971550" lvl="1" indent="-514350">
              <a:buFont typeface="+mj-lt"/>
              <a:buAutoNum type="arabicPeriod"/>
            </a:pPr>
            <a:r>
              <a:rPr lang="en-US" dirty="0" smtClean="0"/>
              <a:t>First </a:t>
            </a:r>
            <a:r>
              <a:rPr lang="en-US" dirty="0"/>
              <a:t>buffer at the sender.</a:t>
            </a:r>
          </a:p>
          <a:p>
            <a:pPr marL="971550" lvl="1" indent="-514350">
              <a:buFont typeface="+mj-lt"/>
              <a:buAutoNum type="arabicPeriod"/>
            </a:pPr>
            <a:r>
              <a:rPr lang="en-US" dirty="0" smtClean="0"/>
              <a:t>Second </a:t>
            </a:r>
            <a:r>
              <a:rPr lang="en-US" dirty="0"/>
              <a:t>buffer at the receiver.</a:t>
            </a:r>
          </a:p>
          <a:p>
            <a:r>
              <a:rPr lang="en-US" dirty="0" smtClean="0"/>
              <a:t>The </a:t>
            </a:r>
            <a:r>
              <a:rPr lang="en-US" dirty="0"/>
              <a:t>flow control communication can occur by sending signals from the consumer to the producer.</a:t>
            </a:r>
          </a:p>
          <a:p>
            <a:r>
              <a:rPr lang="en-US" dirty="0" smtClean="0"/>
              <a:t>When </a:t>
            </a:r>
            <a:r>
              <a:rPr lang="en-US" dirty="0"/>
              <a:t>the buffer of the receiver is full, it informs the sender to stop pushing frames.</a:t>
            </a:r>
          </a:p>
          <a:p>
            <a:endParaRPr lang="en-IN" dirty="0"/>
          </a:p>
        </p:txBody>
      </p:sp>
    </p:spTree>
    <p:extLst>
      <p:ext uri="{BB962C8B-B14F-4D97-AF65-F5344CB8AC3E}">
        <p14:creationId xmlns:p14="http://schemas.microsoft.com/office/powerpoint/2010/main" val="2834897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Error </a:t>
            </a:r>
            <a:r>
              <a:rPr lang="en-IN" dirty="0">
                <a:solidFill>
                  <a:srgbClr val="FF0000"/>
                </a:solidFill>
              </a:rPr>
              <a:t>Control</a:t>
            </a:r>
          </a:p>
        </p:txBody>
      </p:sp>
      <p:sp>
        <p:nvSpPr>
          <p:cNvPr id="3" name="Content Placeholder 2"/>
          <p:cNvSpPr>
            <a:spLocks noGrp="1"/>
          </p:cNvSpPr>
          <p:nvPr>
            <p:ph idx="1"/>
          </p:nvPr>
        </p:nvSpPr>
        <p:spPr/>
        <p:txBody>
          <a:bodyPr>
            <a:normAutofit fontScale="77500" lnSpcReduction="20000"/>
          </a:bodyPr>
          <a:lstStyle/>
          <a:p>
            <a:r>
              <a:rPr lang="en-US" dirty="0" smtClean="0"/>
              <a:t>Error-control </a:t>
            </a:r>
            <a:r>
              <a:rPr lang="en-US" dirty="0"/>
              <a:t>includes both error-detection and error-correction.</a:t>
            </a:r>
          </a:p>
          <a:p>
            <a:r>
              <a:rPr lang="en-US" dirty="0" smtClean="0"/>
              <a:t>Error-control </a:t>
            </a:r>
            <a:r>
              <a:rPr lang="en-US" dirty="0"/>
              <a:t>allows the receiver to inform the sender of any frames lost/damaged in transmission.</a:t>
            </a:r>
          </a:p>
          <a:p>
            <a:r>
              <a:rPr lang="en-US" dirty="0" smtClean="0"/>
              <a:t>A </a:t>
            </a:r>
            <a:r>
              <a:rPr lang="en-US" dirty="0"/>
              <a:t>CRC is</a:t>
            </a:r>
          </a:p>
          <a:p>
            <a:pPr lvl="1"/>
            <a:r>
              <a:rPr lang="en-US" dirty="0" smtClean="0"/>
              <a:t>added </a:t>
            </a:r>
            <a:r>
              <a:rPr lang="en-US" dirty="0"/>
              <a:t>to the frame header by the sender and</a:t>
            </a:r>
          </a:p>
          <a:p>
            <a:pPr lvl="1"/>
            <a:r>
              <a:rPr lang="en-US" dirty="0" smtClean="0"/>
              <a:t>checked </a:t>
            </a:r>
            <a:r>
              <a:rPr lang="en-US" dirty="0"/>
              <a:t>by the receiver.</a:t>
            </a:r>
          </a:p>
          <a:p>
            <a:r>
              <a:rPr lang="en-US" dirty="0" smtClean="0"/>
              <a:t>At </a:t>
            </a:r>
            <a:r>
              <a:rPr lang="en-US" dirty="0"/>
              <a:t>the data-link layer, error control is normally implemented using one of the following two methods</a:t>
            </a:r>
            <a:r>
              <a:rPr lang="en-US" dirty="0" smtClean="0"/>
              <a:t>.</a:t>
            </a:r>
            <a:endParaRPr lang="en-US" dirty="0"/>
          </a:p>
          <a:p>
            <a:pPr lvl="1">
              <a:buFont typeface="Wingdings" panose="05000000000000000000" pitchFamily="2" charset="2"/>
              <a:buChar char="Ø"/>
            </a:pPr>
            <a:r>
              <a:rPr lang="en-US" dirty="0"/>
              <a:t>If the frame is corrupted, it is discarded;</a:t>
            </a:r>
          </a:p>
          <a:p>
            <a:pPr lvl="1">
              <a:buFont typeface="Wingdings" panose="05000000000000000000" pitchFamily="2" charset="2"/>
              <a:buChar char="Ø"/>
            </a:pPr>
            <a:r>
              <a:rPr lang="en-US" dirty="0" smtClean="0"/>
              <a:t>If </a:t>
            </a:r>
            <a:r>
              <a:rPr lang="en-US" dirty="0"/>
              <a:t>the frame is not corrupted, the packet is delivered to the network layer.</a:t>
            </a:r>
          </a:p>
          <a:p>
            <a:pPr lvl="1">
              <a:buFont typeface="Wingdings" panose="05000000000000000000" pitchFamily="2" charset="2"/>
              <a:buChar char="Ø"/>
            </a:pPr>
            <a:r>
              <a:rPr lang="en-US" dirty="0" smtClean="0"/>
              <a:t>This </a:t>
            </a:r>
            <a:r>
              <a:rPr lang="en-US" dirty="0"/>
              <a:t>method is used mostly in wired LANs such as Ethernet</a:t>
            </a:r>
            <a:r>
              <a:rPr lang="en-US" dirty="0" smtClean="0"/>
              <a:t>.</a:t>
            </a:r>
          </a:p>
          <a:p>
            <a:pPr marL="457200" lvl="1" indent="0">
              <a:buNone/>
            </a:pPr>
            <a:endParaRPr lang="en-US" dirty="0"/>
          </a:p>
          <a:p>
            <a:pPr lvl="1">
              <a:buFont typeface="Wingdings" panose="05000000000000000000" pitchFamily="2" charset="2"/>
              <a:buChar char="ü"/>
            </a:pPr>
            <a:r>
              <a:rPr lang="en-US" dirty="0" smtClean="0"/>
              <a:t>If </a:t>
            </a:r>
            <a:r>
              <a:rPr lang="en-US" dirty="0"/>
              <a:t>the frame is corrupted, it is discarded;</a:t>
            </a:r>
          </a:p>
          <a:p>
            <a:pPr lvl="1">
              <a:buFont typeface="Wingdings" panose="05000000000000000000" pitchFamily="2" charset="2"/>
              <a:buChar char="ü"/>
            </a:pPr>
            <a:r>
              <a:rPr lang="en-US" dirty="0"/>
              <a:t>If the frame is not corrupted, an acknowledgment is sent to the sender.</a:t>
            </a:r>
          </a:p>
          <a:p>
            <a:pPr lvl="1">
              <a:buFont typeface="Wingdings" panose="05000000000000000000" pitchFamily="2" charset="2"/>
              <a:buChar char="ü"/>
            </a:pPr>
            <a:r>
              <a:rPr lang="en-US" dirty="0"/>
              <a:t>Acknowledgment is used for the purpose of both flow and error control.</a:t>
            </a:r>
          </a:p>
          <a:p>
            <a:endParaRPr lang="en-IN" dirty="0"/>
          </a:p>
        </p:txBody>
      </p:sp>
    </p:spTree>
    <p:extLst>
      <p:ext uri="{BB962C8B-B14F-4D97-AF65-F5344CB8AC3E}">
        <p14:creationId xmlns:p14="http://schemas.microsoft.com/office/powerpoint/2010/main" val="169879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Connectionless </a:t>
            </a:r>
            <a:r>
              <a:rPr lang="en-IN" dirty="0">
                <a:solidFill>
                  <a:srgbClr val="FF0000"/>
                </a:solidFill>
              </a:rPr>
              <a:t>and Connection-Oriented</a:t>
            </a:r>
          </a:p>
        </p:txBody>
      </p:sp>
      <p:sp>
        <p:nvSpPr>
          <p:cNvPr id="3" name="Content Placeholder 2"/>
          <p:cNvSpPr>
            <a:spLocks noGrp="1"/>
          </p:cNvSpPr>
          <p:nvPr>
            <p:ph idx="1"/>
          </p:nvPr>
        </p:nvSpPr>
        <p:spPr/>
        <p:txBody>
          <a:bodyPr>
            <a:normAutofit/>
          </a:bodyPr>
          <a:lstStyle/>
          <a:p>
            <a:pPr algn="just"/>
            <a:r>
              <a:rPr lang="en-US" dirty="0" smtClean="0"/>
              <a:t>A </a:t>
            </a:r>
            <a:r>
              <a:rPr lang="en-US" dirty="0"/>
              <a:t>DLC protocol can be either connectionless or connection-oriented</a:t>
            </a:r>
            <a:r>
              <a:rPr lang="en-US" dirty="0" smtClean="0"/>
              <a:t>.</a:t>
            </a:r>
          </a:p>
          <a:p>
            <a:pPr algn="just"/>
            <a:r>
              <a:rPr lang="en-US" dirty="0" smtClean="0">
                <a:solidFill>
                  <a:srgbClr val="0070C0"/>
                </a:solidFill>
              </a:rPr>
              <a:t>Connectionless </a:t>
            </a:r>
            <a:r>
              <a:rPr lang="en-US" dirty="0">
                <a:solidFill>
                  <a:srgbClr val="0070C0"/>
                </a:solidFill>
              </a:rPr>
              <a:t>Protocol</a:t>
            </a:r>
          </a:p>
          <a:p>
            <a:pPr lvl="1" algn="just"/>
            <a:r>
              <a:rPr lang="en-US" dirty="0" smtClean="0"/>
              <a:t>Frames </a:t>
            </a:r>
            <a:r>
              <a:rPr lang="en-US" dirty="0"/>
              <a:t>are sent from one node to the next without any relationship between the frames; each frame is independent.</a:t>
            </a:r>
          </a:p>
          <a:p>
            <a:pPr lvl="1" algn="just"/>
            <a:r>
              <a:rPr lang="en-US" dirty="0" smtClean="0"/>
              <a:t>The </a:t>
            </a:r>
            <a:r>
              <a:rPr lang="en-US" dirty="0"/>
              <a:t>term connectionless does not mean that there is no physical connection (transmission medium) between the nodes; it means that there is no connection between frames.</a:t>
            </a:r>
          </a:p>
          <a:p>
            <a:pPr lvl="1" algn="just"/>
            <a:r>
              <a:rPr lang="en-US" dirty="0" smtClean="0"/>
              <a:t>The </a:t>
            </a:r>
            <a:r>
              <a:rPr lang="en-US" dirty="0"/>
              <a:t>frames are not numbered and there is no sense of ordering.</a:t>
            </a:r>
          </a:p>
          <a:p>
            <a:pPr lvl="1" algn="just"/>
            <a:r>
              <a:rPr lang="en-US" dirty="0" smtClean="0"/>
              <a:t>Most </a:t>
            </a:r>
            <a:r>
              <a:rPr lang="en-US" dirty="0"/>
              <a:t>of the data-link protocols for LANs are connectionless protocols.</a:t>
            </a:r>
          </a:p>
          <a:p>
            <a:pPr marL="0" indent="0" algn="just">
              <a:buNone/>
            </a:pPr>
            <a:endParaRPr lang="en-IN" dirty="0"/>
          </a:p>
        </p:txBody>
      </p:sp>
    </p:spTree>
    <p:extLst>
      <p:ext uri="{BB962C8B-B14F-4D97-AF65-F5344CB8AC3E}">
        <p14:creationId xmlns:p14="http://schemas.microsoft.com/office/powerpoint/2010/main" val="2774310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Connectionless and Connection-Oriented</a:t>
            </a:r>
          </a:p>
        </p:txBody>
      </p:sp>
      <p:sp>
        <p:nvSpPr>
          <p:cNvPr id="3" name="Content Placeholder 2"/>
          <p:cNvSpPr>
            <a:spLocks noGrp="1"/>
          </p:cNvSpPr>
          <p:nvPr>
            <p:ph idx="1"/>
          </p:nvPr>
        </p:nvSpPr>
        <p:spPr/>
        <p:txBody>
          <a:bodyPr>
            <a:normAutofit/>
          </a:bodyPr>
          <a:lstStyle/>
          <a:p>
            <a:r>
              <a:rPr lang="en-US" dirty="0" smtClean="0">
                <a:solidFill>
                  <a:srgbClr val="0070C0"/>
                </a:solidFill>
              </a:rPr>
              <a:t>Connection </a:t>
            </a:r>
            <a:r>
              <a:rPr lang="en-US" dirty="0">
                <a:solidFill>
                  <a:srgbClr val="0070C0"/>
                </a:solidFill>
              </a:rPr>
              <a:t>Oriented Protocol</a:t>
            </a:r>
          </a:p>
          <a:p>
            <a:pPr lvl="1" algn="just"/>
            <a:r>
              <a:rPr lang="en-US" dirty="0" smtClean="0"/>
              <a:t>A </a:t>
            </a:r>
            <a:r>
              <a:rPr lang="en-US" dirty="0"/>
              <a:t>logical connection should first be established between the two nodes (setup phase).</a:t>
            </a:r>
          </a:p>
          <a:p>
            <a:pPr lvl="1" algn="just"/>
            <a:r>
              <a:rPr lang="en-US" dirty="0" smtClean="0"/>
              <a:t>After </a:t>
            </a:r>
            <a:r>
              <a:rPr lang="en-US" dirty="0"/>
              <a:t>all frames that are somehow related to each other are transmitted (transfer phase), the logical connection is terminated (teardown phase).</a:t>
            </a:r>
          </a:p>
          <a:p>
            <a:pPr lvl="1" algn="just"/>
            <a:r>
              <a:rPr lang="en-US" dirty="0" smtClean="0"/>
              <a:t>The </a:t>
            </a:r>
            <a:r>
              <a:rPr lang="en-US" dirty="0"/>
              <a:t>frames are numbered and sent in order.</a:t>
            </a:r>
          </a:p>
          <a:p>
            <a:pPr lvl="1" algn="just"/>
            <a:r>
              <a:rPr lang="en-US" dirty="0" smtClean="0"/>
              <a:t>If </a:t>
            </a:r>
            <a:r>
              <a:rPr lang="en-US" dirty="0"/>
              <a:t>the frames are not received in order, the receiver needs to wait until all frames belonging to the same set are received and then deliver them in order to the network layer.</a:t>
            </a:r>
          </a:p>
          <a:p>
            <a:pPr lvl="1" algn="just"/>
            <a:r>
              <a:rPr lang="en-US" dirty="0" smtClean="0"/>
              <a:t>Connection </a:t>
            </a:r>
            <a:r>
              <a:rPr lang="en-US" dirty="0"/>
              <a:t>oriented protocols are rare in wired LANs, but we can see them in some point-to- point protocols, some wireless LANs, and some WANs.</a:t>
            </a:r>
          </a:p>
          <a:p>
            <a:pPr marL="457200" lvl="1" indent="0">
              <a:buNone/>
            </a:pPr>
            <a:endParaRPr lang="en-US" dirty="0"/>
          </a:p>
          <a:p>
            <a:endParaRPr lang="en-IN" dirty="0"/>
          </a:p>
        </p:txBody>
      </p:sp>
    </p:spTree>
    <p:extLst>
      <p:ext uri="{BB962C8B-B14F-4D97-AF65-F5344CB8AC3E}">
        <p14:creationId xmlns:p14="http://schemas.microsoft.com/office/powerpoint/2010/main" val="102268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DATA </a:t>
            </a:r>
            <a:r>
              <a:rPr lang="en-IN" dirty="0">
                <a:solidFill>
                  <a:srgbClr val="FF0000"/>
                </a:solidFill>
              </a:rPr>
              <a:t>LINK LAYER PROTOCOLS</a:t>
            </a:r>
          </a:p>
        </p:txBody>
      </p:sp>
      <p:sp>
        <p:nvSpPr>
          <p:cNvPr id="3" name="Content Placeholder 2"/>
          <p:cNvSpPr>
            <a:spLocks noGrp="1"/>
          </p:cNvSpPr>
          <p:nvPr>
            <p:ph idx="1"/>
          </p:nvPr>
        </p:nvSpPr>
        <p:spPr>
          <a:xfrm>
            <a:off x="838200" y="1532586"/>
            <a:ext cx="10515600" cy="4984124"/>
          </a:xfrm>
        </p:spPr>
        <p:txBody>
          <a:bodyPr>
            <a:normAutofit fontScale="92500" lnSpcReduction="10000"/>
          </a:bodyPr>
          <a:lstStyle/>
          <a:p>
            <a:r>
              <a:rPr lang="en-US" dirty="0" smtClean="0"/>
              <a:t>Traditionally </a:t>
            </a:r>
            <a:r>
              <a:rPr lang="en-US" dirty="0"/>
              <a:t>2 protocols have been defined for the data-link layer to deal with flow and error control:</a:t>
            </a:r>
          </a:p>
          <a:p>
            <a:pPr marL="914400" lvl="1" indent="-457200">
              <a:buFont typeface="+mj-lt"/>
              <a:buAutoNum type="arabicPeriod"/>
            </a:pPr>
            <a:r>
              <a:rPr lang="en-US" dirty="0" smtClean="0"/>
              <a:t>Simple </a:t>
            </a:r>
            <a:r>
              <a:rPr lang="en-US" dirty="0"/>
              <a:t>Protocol </a:t>
            </a:r>
            <a:endParaRPr lang="en-US" dirty="0" smtClean="0"/>
          </a:p>
          <a:p>
            <a:pPr marL="914400" lvl="1" indent="-457200">
              <a:buFont typeface="+mj-lt"/>
              <a:buAutoNum type="arabicPeriod"/>
            </a:pPr>
            <a:r>
              <a:rPr lang="en-US" dirty="0" smtClean="0"/>
              <a:t>Stop-and-Wait </a:t>
            </a:r>
            <a:r>
              <a:rPr lang="en-US" dirty="0"/>
              <a:t>Protocol.</a:t>
            </a:r>
          </a:p>
          <a:p>
            <a:r>
              <a:rPr lang="en-US" dirty="0" smtClean="0"/>
              <a:t>The </a:t>
            </a:r>
            <a:r>
              <a:rPr lang="en-US" dirty="0"/>
              <a:t>behavior of a data-link-layer protocol can be better shown as a finite state machine (FSM).</a:t>
            </a:r>
          </a:p>
          <a:p>
            <a:r>
              <a:rPr lang="en-US" dirty="0" smtClean="0"/>
              <a:t>An </a:t>
            </a:r>
            <a:r>
              <a:rPr lang="en-US" dirty="0"/>
              <a:t>FSM is a machine with a finite number of </a:t>
            </a:r>
            <a:r>
              <a:rPr lang="en-US" dirty="0" smtClean="0"/>
              <a:t>states.</a:t>
            </a:r>
            <a:endParaRPr lang="en-US" dirty="0"/>
          </a:p>
          <a:p>
            <a:r>
              <a:rPr lang="en-US" dirty="0" smtClean="0"/>
              <a:t>The </a:t>
            </a:r>
            <a:r>
              <a:rPr lang="en-US" dirty="0"/>
              <a:t>machine is always in one of the states until an event occurs.</a:t>
            </a:r>
          </a:p>
          <a:p>
            <a:r>
              <a:rPr lang="en-US" dirty="0" smtClean="0"/>
              <a:t>Each </a:t>
            </a:r>
            <a:r>
              <a:rPr lang="en-US" dirty="0"/>
              <a:t>event is associated with 2 reactions:</a:t>
            </a:r>
          </a:p>
          <a:p>
            <a:pPr marL="914400" lvl="1" indent="-457200">
              <a:buFont typeface="+mj-lt"/>
              <a:buAutoNum type="arabicPeriod"/>
            </a:pPr>
            <a:r>
              <a:rPr lang="en-US" dirty="0" smtClean="0"/>
              <a:t>Defining </a:t>
            </a:r>
            <a:r>
              <a:rPr lang="en-US" dirty="0"/>
              <a:t>the list (possibly empty) of actions to be performed.</a:t>
            </a:r>
          </a:p>
          <a:p>
            <a:pPr marL="914400" lvl="1" indent="-457200">
              <a:buFont typeface="+mj-lt"/>
              <a:buAutoNum type="arabicPeriod"/>
            </a:pPr>
            <a:r>
              <a:rPr lang="en-US" dirty="0" smtClean="0"/>
              <a:t>Determining </a:t>
            </a:r>
            <a:r>
              <a:rPr lang="en-US" dirty="0"/>
              <a:t>the next state (which can be the same as the current state).</a:t>
            </a:r>
          </a:p>
          <a:p>
            <a:r>
              <a:rPr lang="en-US" dirty="0" smtClean="0"/>
              <a:t>One </a:t>
            </a:r>
            <a:r>
              <a:rPr lang="en-US" dirty="0"/>
              <a:t>of the states must be defined as the initial state, the state in which the machine starts when it turns on.</a:t>
            </a:r>
          </a:p>
          <a:p>
            <a:endParaRPr lang="en-IN" dirty="0"/>
          </a:p>
        </p:txBody>
      </p:sp>
    </p:spTree>
    <p:extLst>
      <p:ext uri="{BB962C8B-B14F-4D97-AF65-F5344CB8AC3E}">
        <p14:creationId xmlns:p14="http://schemas.microsoft.com/office/powerpoint/2010/main" val="2427338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solidFill>
                  <a:srgbClr val="FF0000"/>
                </a:solidFill>
              </a:rPr>
              <a:t>ERROR-DETECTION AND CORRECTION</a:t>
            </a:r>
          </a:p>
        </p:txBody>
      </p:sp>
      <p:sp>
        <p:nvSpPr>
          <p:cNvPr id="3" name="Subtitle 2"/>
          <p:cNvSpPr>
            <a:spLocks noGrp="1"/>
          </p:cNvSpPr>
          <p:nvPr>
            <p:ph type="subTitle" idx="1"/>
          </p:nvPr>
        </p:nvSpPr>
        <p:spPr/>
        <p:txBody>
          <a:bodyPr/>
          <a:lstStyle/>
          <a:p>
            <a:r>
              <a:rPr lang="en-US" dirty="0" smtClean="0"/>
              <a:t>BY </a:t>
            </a:r>
          </a:p>
          <a:p>
            <a:r>
              <a:rPr lang="en-US" dirty="0" smtClean="0"/>
              <a:t>HARISH KUMAR H C</a:t>
            </a:r>
          </a:p>
          <a:p>
            <a:endParaRPr lang="en-IN" dirty="0"/>
          </a:p>
        </p:txBody>
      </p:sp>
    </p:spTree>
    <p:extLst>
      <p:ext uri="{BB962C8B-B14F-4D97-AF65-F5344CB8AC3E}">
        <p14:creationId xmlns:p14="http://schemas.microsoft.com/office/powerpoint/2010/main" val="2998616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DATA LINK LAYER PROTOCOLS</a:t>
            </a:r>
          </a:p>
        </p:txBody>
      </p:sp>
      <p:pic>
        <p:nvPicPr>
          <p:cNvPr id="4" name="Content Placeholder 3"/>
          <p:cNvPicPr>
            <a:picLocks noGrp="1" noChangeAspect="1"/>
          </p:cNvPicPr>
          <p:nvPr>
            <p:ph idx="1"/>
          </p:nvPr>
        </p:nvPicPr>
        <p:blipFill>
          <a:blip r:embed="rId2"/>
          <a:stretch>
            <a:fillRect/>
          </a:stretch>
        </p:blipFill>
        <p:spPr>
          <a:xfrm>
            <a:off x="1855632" y="2369713"/>
            <a:ext cx="7592770" cy="3837904"/>
          </a:xfrm>
          <a:prstGeom prst="rect">
            <a:avLst/>
          </a:prstGeom>
        </p:spPr>
      </p:pic>
    </p:spTree>
    <p:extLst>
      <p:ext uri="{BB962C8B-B14F-4D97-AF65-F5344CB8AC3E}">
        <p14:creationId xmlns:p14="http://schemas.microsoft.com/office/powerpoint/2010/main" val="3489646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Simplest </a:t>
            </a:r>
            <a:r>
              <a:rPr lang="en-IN" dirty="0">
                <a:solidFill>
                  <a:srgbClr val="FF0000"/>
                </a:solidFill>
              </a:rPr>
              <a:t>Protocol</a:t>
            </a:r>
          </a:p>
        </p:txBody>
      </p:sp>
      <p:sp>
        <p:nvSpPr>
          <p:cNvPr id="3" name="Content Placeholder 2"/>
          <p:cNvSpPr>
            <a:spLocks noGrp="1"/>
          </p:cNvSpPr>
          <p:nvPr>
            <p:ph idx="1"/>
          </p:nvPr>
        </p:nvSpPr>
        <p:spPr/>
        <p:txBody>
          <a:bodyPr/>
          <a:lstStyle/>
          <a:p>
            <a:pPr marL="0" indent="0">
              <a:buNone/>
            </a:pPr>
            <a:r>
              <a:rPr lang="en-US" dirty="0" smtClean="0">
                <a:solidFill>
                  <a:srgbClr val="00B050"/>
                </a:solidFill>
              </a:rPr>
              <a:t>Assumptions</a:t>
            </a:r>
            <a:r>
              <a:rPr lang="en-US" dirty="0">
                <a:solidFill>
                  <a:srgbClr val="00B050"/>
                </a:solidFill>
              </a:rPr>
              <a:t>:</a:t>
            </a:r>
          </a:p>
          <a:p>
            <a:pPr lvl="1">
              <a:buFont typeface="Wingdings" panose="05000000000000000000" pitchFamily="2" charset="2"/>
              <a:buChar char="ü"/>
            </a:pPr>
            <a:r>
              <a:rPr lang="en-US" dirty="0" smtClean="0"/>
              <a:t>The </a:t>
            </a:r>
            <a:r>
              <a:rPr lang="en-US" dirty="0"/>
              <a:t>protocol has </a:t>
            </a:r>
            <a:r>
              <a:rPr lang="en-US" dirty="0" smtClean="0"/>
              <a:t>neither </a:t>
            </a:r>
            <a:r>
              <a:rPr lang="en-US" dirty="0"/>
              <a:t>flow-control </a:t>
            </a:r>
            <a:r>
              <a:rPr lang="en-US" dirty="0" smtClean="0"/>
              <a:t>nor </a:t>
            </a:r>
            <a:r>
              <a:rPr lang="en-US" dirty="0"/>
              <a:t>error-control.</a:t>
            </a:r>
          </a:p>
          <a:p>
            <a:pPr lvl="1">
              <a:buFont typeface="Wingdings" panose="05000000000000000000" pitchFamily="2" charset="2"/>
              <a:buChar char="ü"/>
            </a:pPr>
            <a:r>
              <a:rPr lang="en-US" dirty="0" smtClean="0"/>
              <a:t>The </a:t>
            </a:r>
            <a:r>
              <a:rPr lang="en-US" dirty="0"/>
              <a:t>protocol is a unidirectional protocol (in which frames are traveling in only one direction).</a:t>
            </a:r>
          </a:p>
          <a:p>
            <a:pPr lvl="1">
              <a:buFont typeface="Wingdings" panose="05000000000000000000" pitchFamily="2" charset="2"/>
              <a:buChar char="ü"/>
            </a:pPr>
            <a:r>
              <a:rPr lang="en-US" dirty="0" smtClean="0"/>
              <a:t>The </a:t>
            </a:r>
            <a:r>
              <a:rPr lang="en-US" dirty="0"/>
              <a:t>receiver can immediately handle any frame it receives.</a:t>
            </a:r>
          </a:p>
          <a:p>
            <a:pPr marL="0" indent="0">
              <a:buNone/>
            </a:pPr>
            <a:endParaRPr lang="en-IN" dirty="0"/>
          </a:p>
        </p:txBody>
      </p:sp>
      <p:pic>
        <p:nvPicPr>
          <p:cNvPr id="4" name="Picture 3"/>
          <p:cNvPicPr>
            <a:picLocks noChangeAspect="1"/>
          </p:cNvPicPr>
          <p:nvPr/>
        </p:nvPicPr>
        <p:blipFill>
          <a:blip r:embed="rId2"/>
          <a:stretch>
            <a:fillRect/>
          </a:stretch>
        </p:blipFill>
        <p:spPr>
          <a:xfrm>
            <a:off x="2524259" y="4314423"/>
            <a:ext cx="6542468" cy="1862540"/>
          </a:xfrm>
          <a:prstGeom prst="rect">
            <a:avLst/>
          </a:prstGeom>
        </p:spPr>
      </p:pic>
    </p:spTree>
    <p:extLst>
      <p:ext uri="{BB962C8B-B14F-4D97-AF65-F5344CB8AC3E}">
        <p14:creationId xmlns:p14="http://schemas.microsoft.com/office/powerpoint/2010/main" val="2503149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3974"/>
          </a:xfrm>
        </p:spPr>
        <p:txBody>
          <a:bodyPr/>
          <a:lstStyle/>
          <a:p>
            <a:r>
              <a:rPr lang="en-IN" dirty="0" smtClean="0">
                <a:solidFill>
                  <a:srgbClr val="FF0000"/>
                </a:solidFill>
              </a:rPr>
              <a:t>Design</a:t>
            </a:r>
            <a:endParaRPr lang="en-IN" dirty="0">
              <a:solidFill>
                <a:srgbClr val="FF0000"/>
              </a:solidFill>
            </a:endParaRPr>
          </a:p>
        </p:txBody>
      </p:sp>
      <p:sp>
        <p:nvSpPr>
          <p:cNvPr id="3" name="Content Placeholder 2"/>
          <p:cNvSpPr>
            <a:spLocks noGrp="1"/>
          </p:cNvSpPr>
          <p:nvPr>
            <p:ph idx="1"/>
          </p:nvPr>
        </p:nvSpPr>
        <p:spPr>
          <a:xfrm>
            <a:off x="838200" y="1159100"/>
            <a:ext cx="10515600" cy="5698900"/>
          </a:xfrm>
        </p:spPr>
        <p:txBody>
          <a:bodyPr>
            <a:normAutofit fontScale="55000" lnSpcReduction="20000"/>
          </a:bodyPr>
          <a:lstStyle/>
          <a:p>
            <a:pPr marL="0" indent="0" algn="just">
              <a:buNone/>
            </a:pPr>
            <a:r>
              <a:rPr lang="en-IN" sz="4400" dirty="0" smtClean="0">
                <a:solidFill>
                  <a:srgbClr val="0070C0"/>
                </a:solidFill>
              </a:rPr>
              <a:t>How </a:t>
            </a:r>
            <a:r>
              <a:rPr lang="en-IN" sz="4400" dirty="0">
                <a:solidFill>
                  <a:srgbClr val="0070C0"/>
                </a:solidFill>
              </a:rPr>
              <a:t>it </a:t>
            </a:r>
            <a:r>
              <a:rPr lang="en-IN" sz="4400" dirty="0" smtClean="0">
                <a:solidFill>
                  <a:srgbClr val="0070C0"/>
                </a:solidFill>
              </a:rPr>
              <a:t>works?</a:t>
            </a:r>
          </a:p>
          <a:p>
            <a:pPr marL="0" indent="0" algn="just">
              <a:buNone/>
            </a:pPr>
            <a:r>
              <a:rPr lang="en-US" sz="4400" dirty="0" smtClean="0">
                <a:solidFill>
                  <a:srgbClr val="00B050"/>
                </a:solidFill>
              </a:rPr>
              <a:t>At </a:t>
            </a:r>
            <a:r>
              <a:rPr lang="en-US" sz="4400" dirty="0">
                <a:solidFill>
                  <a:srgbClr val="00B050"/>
                </a:solidFill>
              </a:rPr>
              <a:t>Sender</a:t>
            </a:r>
          </a:p>
          <a:p>
            <a:pPr algn="just"/>
            <a:r>
              <a:rPr lang="en-US" sz="4400" dirty="0" smtClean="0"/>
              <a:t>The </a:t>
            </a:r>
            <a:r>
              <a:rPr lang="en-US" sz="4400" dirty="0"/>
              <a:t>data-link-layer</a:t>
            </a:r>
          </a:p>
          <a:p>
            <a:pPr lvl="1" algn="just"/>
            <a:r>
              <a:rPr lang="en-US" sz="4400" dirty="0" smtClean="0"/>
              <a:t>gets data(packet) </a:t>
            </a:r>
            <a:r>
              <a:rPr lang="en-US" sz="4400" dirty="0"/>
              <a:t>from its network-layer</a:t>
            </a:r>
          </a:p>
          <a:p>
            <a:pPr lvl="1" algn="just"/>
            <a:r>
              <a:rPr lang="en-US" sz="4400" dirty="0" smtClean="0"/>
              <a:t>makes </a:t>
            </a:r>
            <a:r>
              <a:rPr lang="en-US" sz="4400" dirty="0"/>
              <a:t>a frame out of the </a:t>
            </a:r>
            <a:r>
              <a:rPr lang="en-US" sz="4400" dirty="0" smtClean="0"/>
              <a:t>data(packet) </a:t>
            </a:r>
            <a:endParaRPr lang="en-US" sz="4400" dirty="0"/>
          </a:p>
          <a:p>
            <a:pPr lvl="1" algn="just"/>
            <a:r>
              <a:rPr lang="en-US" sz="4400" dirty="0" smtClean="0"/>
              <a:t>sends </a:t>
            </a:r>
            <a:r>
              <a:rPr lang="en-US" sz="4400" dirty="0"/>
              <a:t>the frame</a:t>
            </a:r>
            <a:r>
              <a:rPr lang="en-US" sz="4400" dirty="0" smtClean="0"/>
              <a:t>.</a:t>
            </a:r>
          </a:p>
          <a:p>
            <a:pPr marL="457200" lvl="1" indent="0" algn="just">
              <a:buNone/>
            </a:pPr>
            <a:endParaRPr lang="en-US" sz="4400" dirty="0">
              <a:solidFill>
                <a:srgbClr val="00B050"/>
              </a:solidFill>
            </a:endParaRPr>
          </a:p>
          <a:p>
            <a:pPr marL="0" indent="0" algn="just">
              <a:buNone/>
            </a:pPr>
            <a:r>
              <a:rPr lang="en-US" sz="4400" dirty="0" smtClean="0">
                <a:solidFill>
                  <a:srgbClr val="00B050"/>
                </a:solidFill>
              </a:rPr>
              <a:t>At </a:t>
            </a:r>
            <a:r>
              <a:rPr lang="en-US" sz="4400" dirty="0">
                <a:solidFill>
                  <a:srgbClr val="00B050"/>
                </a:solidFill>
              </a:rPr>
              <a:t>Receiver</a:t>
            </a:r>
          </a:p>
          <a:p>
            <a:pPr algn="just"/>
            <a:r>
              <a:rPr lang="en-US" sz="4400" dirty="0" smtClean="0"/>
              <a:t>The </a:t>
            </a:r>
            <a:r>
              <a:rPr lang="en-US" sz="4400" dirty="0"/>
              <a:t>data-link-layer</a:t>
            </a:r>
          </a:p>
          <a:p>
            <a:pPr lvl="1" algn="just"/>
            <a:r>
              <a:rPr lang="en-US" sz="4400" dirty="0" smtClean="0"/>
              <a:t>receives </a:t>
            </a:r>
            <a:r>
              <a:rPr lang="en-US" sz="4400" dirty="0"/>
              <a:t>a frame from its physical layer</a:t>
            </a:r>
          </a:p>
          <a:p>
            <a:pPr lvl="1" algn="just"/>
            <a:r>
              <a:rPr lang="en-US" sz="4400" dirty="0" smtClean="0"/>
              <a:t>extracts </a:t>
            </a:r>
            <a:r>
              <a:rPr lang="en-US" sz="4400" dirty="0"/>
              <a:t>data from the frame </a:t>
            </a:r>
          </a:p>
          <a:p>
            <a:pPr lvl="1" algn="just"/>
            <a:r>
              <a:rPr lang="en-US" sz="4400" dirty="0" smtClean="0"/>
              <a:t>delivers </a:t>
            </a:r>
            <a:r>
              <a:rPr lang="en-US" sz="4400" dirty="0"/>
              <a:t>the data to its network-layer.</a:t>
            </a:r>
          </a:p>
          <a:p>
            <a:pPr algn="just"/>
            <a:r>
              <a:rPr lang="en-US" sz="4400" dirty="0" smtClean="0"/>
              <a:t>Data-link-layers </a:t>
            </a:r>
            <a:r>
              <a:rPr lang="en-US" sz="4400" dirty="0"/>
              <a:t>of sender &amp; receiver provide transmission services for their network-layers.</a:t>
            </a:r>
          </a:p>
          <a:p>
            <a:pPr algn="just"/>
            <a:r>
              <a:rPr lang="en-US" sz="4400" dirty="0" smtClean="0"/>
              <a:t>Data-link-layers </a:t>
            </a:r>
            <a:r>
              <a:rPr lang="en-US" sz="4400" dirty="0"/>
              <a:t>use the services provided by their physical layers for the physical transmission of bits</a:t>
            </a:r>
            <a:r>
              <a:rPr lang="en-US" sz="3800" dirty="0"/>
              <a:t>.</a:t>
            </a:r>
          </a:p>
          <a:p>
            <a:pPr marL="0" indent="0" algn="just">
              <a:buNone/>
            </a:pPr>
            <a:r>
              <a:rPr lang="en-US" dirty="0"/>
              <a:t> </a:t>
            </a:r>
            <a:r>
              <a:rPr lang="en-IN" dirty="0" smtClean="0"/>
              <a:t> </a:t>
            </a:r>
            <a:endParaRPr lang="en-IN" dirty="0"/>
          </a:p>
        </p:txBody>
      </p:sp>
    </p:spTree>
    <p:extLst>
      <p:ext uri="{BB962C8B-B14F-4D97-AF65-F5344CB8AC3E}">
        <p14:creationId xmlns:p14="http://schemas.microsoft.com/office/powerpoint/2010/main" val="209969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lstStyle/>
          <a:p>
            <a:r>
              <a:rPr lang="en-IN" dirty="0" smtClean="0">
                <a:solidFill>
                  <a:srgbClr val="FF0000"/>
                </a:solidFill>
              </a:rPr>
              <a:t>FSMs</a:t>
            </a:r>
            <a:endParaRPr lang="en-IN" dirty="0">
              <a:solidFill>
                <a:srgbClr val="FF0000"/>
              </a:solidFill>
            </a:endParaRPr>
          </a:p>
        </p:txBody>
      </p:sp>
      <p:sp>
        <p:nvSpPr>
          <p:cNvPr id="3" name="Content Placeholder 2"/>
          <p:cNvSpPr>
            <a:spLocks noGrp="1"/>
          </p:cNvSpPr>
          <p:nvPr>
            <p:ph idx="1"/>
          </p:nvPr>
        </p:nvSpPr>
        <p:spPr>
          <a:xfrm>
            <a:off x="838200" y="1275008"/>
            <a:ext cx="10515600" cy="4901955"/>
          </a:xfrm>
        </p:spPr>
        <p:txBody>
          <a:bodyPr/>
          <a:lstStyle/>
          <a:p>
            <a:pPr lvl="0"/>
            <a:r>
              <a:rPr lang="en-US" dirty="0"/>
              <a:t>Two main requirements:</a:t>
            </a:r>
            <a:endParaRPr lang="en-IN" sz="3600" dirty="0"/>
          </a:p>
          <a:p>
            <a:pPr lvl="1" algn="just"/>
            <a:r>
              <a:rPr lang="en-US" dirty="0"/>
              <a:t>The sender-site cannot send a frame until its network-layer has a data packet to send.</a:t>
            </a:r>
            <a:endParaRPr lang="en-IN" sz="3000" dirty="0"/>
          </a:p>
          <a:p>
            <a:pPr lvl="1" algn="just"/>
            <a:r>
              <a:rPr lang="en-US" dirty="0"/>
              <a:t>The receiver-site cannot deliver a data packet to its network-layer until a frame arrives.</a:t>
            </a:r>
            <a:endParaRPr lang="en-IN" sz="3000" dirty="0"/>
          </a:p>
          <a:p>
            <a:pPr lvl="0"/>
            <a:r>
              <a:rPr lang="en-US" dirty="0"/>
              <a:t>These 2 requirements are shown using two FSMs.</a:t>
            </a:r>
            <a:endParaRPr lang="en-IN" sz="3600" dirty="0"/>
          </a:p>
          <a:p>
            <a:pPr lvl="0"/>
            <a:r>
              <a:rPr lang="en-US" dirty="0"/>
              <a:t>Each FSM has only one state, the ready state.</a:t>
            </a:r>
            <a:endParaRPr lang="en-IN" sz="3600" dirty="0"/>
          </a:p>
          <a:p>
            <a:endParaRPr lang="en-IN" dirty="0"/>
          </a:p>
        </p:txBody>
      </p:sp>
      <p:pic>
        <p:nvPicPr>
          <p:cNvPr id="4" name="Picture 3"/>
          <p:cNvPicPr>
            <a:picLocks noChangeAspect="1"/>
          </p:cNvPicPr>
          <p:nvPr/>
        </p:nvPicPr>
        <p:blipFill>
          <a:blip r:embed="rId2"/>
          <a:stretch>
            <a:fillRect/>
          </a:stretch>
        </p:blipFill>
        <p:spPr>
          <a:xfrm>
            <a:off x="2189408" y="4340180"/>
            <a:ext cx="6954591" cy="2267618"/>
          </a:xfrm>
          <a:prstGeom prst="rect">
            <a:avLst/>
          </a:prstGeom>
        </p:spPr>
      </p:pic>
    </p:spTree>
    <p:extLst>
      <p:ext uri="{BB962C8B-B14F-4D97-AF65-F5344CB8AC3E}">
        <p14:creationId xmlns:p14="http://schemas.microsoft.com/office/powerpoint/2010/main" val="859223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070C0"/>
                </a:solidFill>
              </a:rPr>
              <a:t>How </a:t>
            </a:r>
            <a:r>
              <a:rPr lang="en-IN" dirty="0">
                <a:solidFill>
                  <a:srgbClr val="0070C0"/>
                </a:solidFill>
              </a:rPr>
              <a:t>it </a:t>
            </a:r>
            <a:r>
              <a:rPr lang="en-IN" dirty="0" smtClean="0">
                <a:solidFill>
                  <a:srgbClr val="0070C0"/>
                </a:solidFill>
              </a:rPr>
              <a:t>works?</a:t>
            </a:r>
            <a:endParaRPr lang="en-IN" dirty="0">
              <a:solidFill>
                <a:srgbClr val="0070C0"/>
              </a:solidFill>
            </a:endParaRPr>
          </a:p>
        </p:txBody>
      </p:sp>
      <p:sp>
        <p:nvSpPr>
          <p:cNvPr id="3" name="Content Placeholder 2"/>
          <p:cNvSpPr>
            <a:spLocks noGrp="1"/>
          </p:cNvSpPr>
          <p:nvPr>
            <p:ph idx="1"/>
          </p:nvPr>
        </p:nvSpPr>
        <p:spPr/>
        <p:txBody>
          <a:bodyPr>
            <a:normAutofit/>
          </a:bodyPr>
          <a:lstStyle/>
          <a:p>
            <a:r>
              <a:rPr lang="en-US" dirty="0" smtClean="0">
                <a:solidFill>
                  <a:srgbClr val="00B050"/>
                </a:solidFill>
              </a:rPr>
              <a:t>At </a:t>
            </a:r>
            <a:r>
              <a:rPr lang="en-US" dirty="0">
                <a:solidFill>
                  <a:srgbClr val="00B050"/>
                </a:solidFill>
              </a:rPr>
              <a:t>Sending Machine</a:t>
            </a:r>
          </a:p>
          <a:p>
            <a:pPr lvl="1"/>
            <a:r>
              <a:rPr lang="en-US" dirty="0" smtClean="0"/>
              <a:t>The </a:t>
            </a:r>
            <a:r>
              <a:rPr lang="en-US" dirty="0"/>
              <a:t>sending machine remains in the ready state until a request comes from the process in the network layer.</a:t>
            </a:r>
          </a:p>
          <a:p>
            <a:pPr lvl="1"/>
            <a:r>
              <a:rPr lang="en-US" dirty="0" smtClean="0"/>
              <a:t>When </a:t>
            </a:r>
            <a:r>
              <a:rPr lang="en-US" dirty="0"/>
              <a:t>this event occurs, the sending machine encapsulates the message in a frame and sends it to the receiving machine.</a:t>
            </a:r>
          </a:p>
          <a:p>
            <a:r>
              <a:rPr lang="en-US" dirty="0" smtClean="0">
                <a:solidFill>
                  <a:srgbClr val="00B050"/>
                </a:solidFill>
              </a:rPr>
              <a:t>At </a:t>
            </a:r>
            <a:r>
              <a:rPr lang="en-US" dirty="0">
                <a:solidFill>
                  <a:srgbClr val="00B050"/>
                </a:solidFill>
              </a:rPr>
              <a:t>Receiving Machine</a:t>
            </a:r>
          </a:p>
          <a:p>
            <a:pPr lvl="1"/>
            <a:r>
              <a:rPr lang="en-US" dirty="0" smtClean="0"/>
              <a:t>The </a:t>
            </a:r>
            <a:r>
              <a:rPr lang="en-US" dirty="0"/>
              <a:t>receiving machine remains in the ready state until a frame arrives from the sending machine.</a:t>
            </a:r>
          </a:p>
          <a:p>
            <a:pPr lvl="1"/>
            <a:r>
              <a:rPr lang="en-US" dirty="0" smtClean="0"/>
              <a:t>When </a:t>
            </a:r>
            <a:r>
              <a:rPr lang="en-US" dirty="0"/>
              <a:t>this event occurs, the receiving machine decapsulates the message out of the frame and delivers it to the process at the network layer.</a:t>
            </a:r>
          </a:p>
          <a:p>
            <a:endParaRPr lang="en-IN" dirty="0"/>
          </a:p>
        </p:txBody>
      </p:sp>
    </p:spTree>
    <p:extLst>
      <p:ext uri="{BB962C8B-B14F-4D97-AF65-F5344CB8AC3E}">
        <p14:creationId xmlns:p14="http://schemas.microsoft.com/office/powerpoint/2010/main" val="3567431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Example</a:t>
            </a:r>
          </a:p>
        </p:txBody>
      </p:sp>
      <p:pic>
        <p:nvPicPr>
          <p:cNvPr id="4" name="Content Placeholder 3"/>
          <p:cNvPicPr>
            <a:picLocks noGrp="1" noChangeAspect="1"/>
          </p:cNvPicPr>
          <p:nvPr>
            <p:ph idx="1"/>
          </p:nvPr>
        </p:nvPicPr>
        <p:blipFill>
          <a:blip r:embed="rId2"/>
          <a:stretch>
            <a:fillRect/>
          </a:stretch>
        </p:blipFill>
        <p:spPr>
          <a:xfrm>
            <a:off x="1249251" y="1365160"/>
            <a:ext cx="8860663" cy="4969301"/>
          </a:xfrm>
          <a:prstGeom prst="rect">
            <a:avLst/>
          </a:prstGeom>
        </p:spPr>
      </p:pic>
    </p:spTree>
    <p:extLst>
      <p:ext uri="{BB962C8B-B14F-4D97-AF65-F5344CB8AC3E}">
        <p14:creationId xmlns:p14="http://schemas.microsoft.com/office/powerpoint/2010/main" val="3083910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Stop </a:t>
            </a:r>
            <a:r>
              <a:rPr lang="en-IN" dirty="0">
                <a:solidFill>
                  <a:srgbClr val="FF0000"/>
                </a:solidFill>
              </a:rPr>
              <a:t>&amp; Wait Protocol</a:t>
            </a:r>
          </a:p>
        </p:txBody>
      </p:sp>
      <p:sp>
        <p:nvSpPr>
          <p:cNvPr id="3" name="Content Placeholder 2"/>
          <p:cNvSpPr>
            <a:spLocks noGrp="1"/>
          </p:cNvSpPr>
          <p:nvPr>
            <p:ph idx="1"/>
          </p:nvPr>
        </p:nvSpPr>
        <p:spPr/>
        <p:txBody>
          <a:bodyPr/>
          <a:lstStyle/>
          <a:p>
            <a:r>
              <a:rPr lang="en-US" dirty="0" smtClean="0"/>
              <a:t>This </a:t>
            </a:r>
            <a:r>
              <a:rPr lang="en-US" dirty="0"/>
              <a:t>uses both flow and error control.</a:t>
            </a:r>
          </a:p>
          <a:p>
            <a:r>
              <a:rPr lang="en-US" dirty="0" smtClean="0"/>
              <a:t>Normally</a:t>
            </a:r>
            <a:r>
              <a:rPr lang="en-US" dirty="0"/>
              <a:t>, the receiver has limited storage-space.</a:t>
            </a:r>
          </a:p>
          <a:p>
            <a:r>
              <a:rPr lang="en-US" dirty="0" smtClean="0"/>
              <a:t>If </a:t>
            </a:r>
            <a:r>
              <a:rPr lang="en-US" dirty="0"/>
              <a:t>the receiver is receiving data from many sources, the receiver may</a:t>
            </a:r>
          </a:p>
          <a:p>
            <a:pPr lvl="1">
              <a:buFont typeface="Wingdings" panose="05000000000000000000" pitchFamily="2" charset="2"/>
              <a:buChar char="ü"/>
            </a:pPr>
            <a:r>
              <a:rPr lang="en-US" dirty="0" smtClean="0"/>
              <a:t>be </a:t>
            </a:r>
            <a:r>
              <a:rPr lang="en-US" dirty="0"/>
              <a:t>overloaded with frames </a:t>
            </a:r>
          </a:p>
          <a:p>
            <a:pPr lvl="1">
              <a:buFont typeface="Wingdings" panose="05000000000000000000" pitchFamily="2" charset="2"/>
              <a:buChar char="ü"/>
            </a:pPr>
            <a:r>
              <a:rPr lang="en-US" dirty="0" smtClean="0"/>
              <a:t>discard </a:t>
            </a:r>
            <a:r>
              <a:rPr lang="en-US" dirty="0"/>
              <a:t>the frames.</a:t>
            </a:r>
          </a:p>
          <a:p>
            <a:r>
              <a:rPr lang="en-US" dirty="0" smtClean="0"/>
              <a:t>To </a:t>
            </a:r>
            <a:r>
              <a:rPr lang="en-US" dirty="0"/>
              <a:t>prevent the receiver from being overloaded with frames, we need to tell the sender to slow down.</a:t>
            </a:r>
          </a:p>
          <a:p>
            <a:endParaRPr lang="en-IN" dirty="0"/>
          </a:p>
        </p:txBody>
      </p:sp>
    </p:spTree>
    <p:extLst>
      <p:ext uri="{BB962C8B-B14F-4D97-AF65-F5344CB8AC3E}">
        <p14:creationId xmlns:p14="http://schemas.microsoft.com/office/powerpoint/2010/main" val="3995800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dirty="0" smtClean="0">
                <a:solidFill>
                  <a:srgbClr val="FF0000"/>
                </a:solidFill>
              </a:rPr>
              <a:t>Design</a:t>
            </a:r>
            <a:endParaRPr lang="en-IN" dirty="0">
              <a:solidFill>
                <a:srgbClr val="FF0000"/>
              </a:solidFill>
            </a:endParaRPr>
          </a:p>
        </p:txBody>
      </p:sp>
      <p:sp>
        <p:nvSpPr>
          <p:cNvPr id="3" name="Content Placeholder 2"/>
          <p:cNvSpPr>
            <a:spLocks noGrp="1"/>
          </p:cNvSpPr>
          <p:nvPr>
            <p:ph idx="1"/>
          </p:nvPr>
        </p:nvSpPr>
        <p:spPr>
          <a:xfrm>
            <a:off x="838200" y="1004552"/>
            <a:ext cx="10515600" cy="5550794"/>
          </a:xfrm>
        </p:spPr>
        <p:txBody>
          <a:bodyPr>
            <a:normAutofit fontScale="92500" lnSpcReduction="20000"/>
          </a:bodyPr>
          <a:lstStyle/>
          <a:p>
            <a:pPr marL="0" indent="0">
              <a:buNone/>
            </a:pPr>
            <a:r>
              <a:rPr lang="en-US" dirty="0" smtClean="0">
                <a:solidFill>
                  <a:srgbClr val="00B050"/>
                </a:solidFill>
              </a:rPr>
              <a:t>At </a:t>
            </a:r>
            <a:r>
              <a:rPr lang="en-US" dirty="0">
                <a:solidFill>
                  <a:srgbClr val="00B050"/>
                </a:solidFill>
              </a:rPr>
              <a:t>Sender</a:t>
            </a:r>
          </a:p>
          <a:p>
            <a:r>
              <a:rPr lang="en-US" dirty="0" smtClean="0"/>
              <a:t>The </a:t>
            </a:r>
            <a:r>
              <a:rPr lang="en-US" dirty="0"/>
              <a:t>sender</a:t>
            </a:r>
          </a:p>
          <a:p>
            <a:pPr lvl="1"/>
            <a:r>
              <a:rPr lang="en-US" dirty="0" smtClean="0"/>
              <a:t>sends one frame &amp; starts a timer</a:t>
            </a:r>
          </a:p>
          <a:p>
            <a:pPr lvl="1"/>
            <a:r>
              <a:rPr lang="en-US" dirty="0" smtClean="0"/>
              <a:t>keeps a copy of the sent-frame</a:t>
            </a:r>
          </a:p>
          <a:p>
            <a:pPr lvl="1"/>
            <a:r>
              <a:rPr lang="en-US" dirty="0" smtClean="0"/>
              <a:t>waits for ACK-frame from the receiver.</a:t>
            </a:r>
          </a:p>
          <a:p>
            <a:r>
              <a:rPr lang="en-US" dirty="0" smtClean="0"/>
              <a:t>Then</a:t>
            </a:r>
            <a:r>
              <a:rPr lang="en-US" dirty="0"/>
              <a:t>,</a:t>
            </a:r>
          </a:p>
          <a:p>
            <a:pPr lvl="1"/>
            <a:r>
              <a:rPr lang="en-US" dirty="0" smtClean="0"/>
              <a:t>If </a:t>
            </a:r>
            <a:r>
              <a:rPr lang="en-US" dirty="0"/>
              <a:t>an ACK-frame arrives before the timer expires, the timer is stopped and the sender sends the next frame.</a:t>
            </a:r>
          </a:p>
          <a:p>
            <a:pPr lvl="2"/>
            <a:r>
              <a:rPr lang="en-US" dirty="0"/>
              <a:t>Also, the sender discards the copy of the previous frame.</a:t>
            </a:r>
          </a:p>
          <a:p>
            <a:pPr lvl="1"/>
            <a:r>
              <a:rPr lang="en-US" dirty="0" smtClean="0"/>
              <a:t>If </a:t>
            </a:r>
            <a:r>
              <a:rPr lang="en-US" dirty="0"/>
              <a:t>the timer expires before ACK-frame arrives, the sender resends the previous frame and restarts the timer</a:t>
            </a:r>
          </a:p>
          <a:p>
            <a:pPr marL="0" indent="0">
              <a:buNone/>
            </a:pPr>
            <a:r>
              <a:rPr lang="en-US" dirty="0" smtClean="0">
                <a:solidFill>
                  <a:srgbClr val="00B050"/>
                </a:solidFill>
              </a:rPr>
              <a:t>At </a:t>
            </a:r>
            <a:r>
              <a:rPr lang="en-US" dirty="0">
                <a:solidFill>
                  <a:srgbClr val="00B050"/>
                </a:solidFill>
              </a:rPr>
              <a:t>Receiver</a:t>
            </a:r>
          </a:p>
          <a:p>
            <a:pPr lvl="1"/>
            <a:r>
              <a:rPr lang="en-US" dirty="0" smtClean="0"/>
              <a:t>To </a:t>
            </a:r>
            <a:r>
              <a:rPr lang="en-US" dirty="0"/>
              <a:t>detect corrupted frames, a CRC is added to each data frame.</a:t>
            </a:r>
          </a:p>
          <a:p>
            <a:pPr lvl="1"/>
            <a:r>
              <a:rPr lang="en-US" dirty="0" smtClean="0"/>
              <a:t>When </a:t>
            </a:r>
            <a:r>
              <a:rPr lang="en-US" dirty="0"/>
              <a:t>a frame arrives at the receiver-site, the frame is checked.</a:t>
            </a:r>
          </a:p>
          <a:p>
            <a:pPr lvl="1"/>
            <a:r>
              <a:rPr lang="en-US" dirty="0" smtClean="0"/>
              <a:t>If </a:t>
            </a:r>
            <a:r>
              <a:rPr lang="en-US" dirty="0"/>
              <a:t>frame’s CRC is incorrect, the frame is corrupted and discarded.</a:t>
            </a:r>
          </a:p>
          <a:p>
            <a:pPr lvl="1"/>
            <a:r>
              <a:rPr lang="en-US" dirty="0" smtClean="0"/>
              <a:t>The </a:t>
            </a:r>
            <a:r>
              <a:rPr lang="en-US" dirty="0"/>
              <a:t>silence of the receiver is a signal for the sender that a frame was either corrupted or lost.</a:t>
            </a:r>
          </a:p>
          <a:p>
            <a:endParaRPr lang="en-US" dirty="0"/>
          </a:p>
        </p:txBody>
      </p:sp>
    </p:spTree>
    <p:extLst>
      <p:ext uri="{BB962C8B-B14F-4D97-AF65-F5344CB8AC3E}">
        <p14:creationId xmlns:p14="http://schemas.microsoft.com/office/powerpoint/2010/main" val="2883599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FSMs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90163" y="1571223"/>
            <a:ext cx="8023538" cy="4559121"/>
          </a:xfrm>
          <a:prstGeom prst="rect">
            <a:avLst/>
          </a:prstGeom>
        </p:spPr>
      </p:pic>
    </p:spTree>
    <p:extLst>
      <p:ext uri="{BB962C8B-B14F-4D97-AF65-F5344CB8AC3E}">
        <p14:creationId xmlns:p14="http://schemas.microsoft.com/office/powerpoint/2010/main" val="2288866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r>
              <a:rPr lang="en-US" dirty="0" smtClean="0">
                <a:solidFill>
                  <a:srgbClr val="FF0000"/>
                </a:solidFill>
              </a:rPr>
              <a:t>How </a:t>
            </a:r>
            <a:r>
              <a:rPr lang="en-US" dirty="0">
                <a:solidFill>
                  <a:srgbClr val="FF0000"/>
                </a:solidFill>
              </a:rPr>
              <a:t>it works </a:t>
            </a:r>
            <a:r>
              <a:rPr lang="en-US" dirty="0" smtClean="0">
                <a:solidFill>
                  <a:srgbClr val="FF0000"/>
                </a:solidFill>
              </a:rPr>
              <a:t>?</a:t>
            </a:r>
            <a:endParaRPr lang="en-IN" dirty="0">
              <a:solidFill>
                <a:srgbClr val="FF0000"/>
              </a:solidFill>
            </a:endParaRPr>
          </a:p>
        </p:txBody>
      </p:sp>
      <p:sp>
        <p:nvSpPr>
          <p:cNvPr id="3" name="Content Placeholder 2"/>
          <p:cNvSpPr>
            <a:spLocks noGrp="1"/>
          </p:cNvSpPr>
          <p:nvPr>
            <p:ph idx="1"/>
          </p:nvPr>
        </p:nvSpPr>
        <p:spPr>
          <a:xfrm>
            <a:off x="838200" y="1287887"/>
            <a:ext cx="10515600" cy="4889076"/>
          </a:xfrm>
        </p:spPr>
        <p:txBody>
          <a:bodyPr>
            <a:normAutofit/>
          </a:bodyPr>
          <a:lstStyle/>
          <a:p>
            <a:pPr marL="0" indent="0">
              <a:buNone/>
            </a:pPr>
            <a:r>
              <a:rPr lang="en-US" dirty="0" smtClean="0">
                <a:solidFill>
                  <a:srgbClr val="00B050"/>
                </a:solidFill>
              </a:rPr>
              <a:t>Sender </a:t>
            </a:r>
            <a:r>
              <a:rPr lang="en-US" dirty="0">
                <a:solidFill>
                  <a:srgbClr val="00B050"/>
                </a:solidFill>
              </a:rPr>
              <a:t>States</a:t>
            </a:r>
          </a:p>
          <a:p>
            <a:pPr lvl="1"/>
            <a:r>
              <a:rPr lang="en-US" dirty="0" smtClean="0"/>
              <a:t>Sender </a:t>
            </a:r>
            <a:r>
              <a:rPr lang="en-US" dirty="0"/>
              <a:t>is initially in the ready state, but it can move between the ready and blocking state.</a:t>
            </a:r>
          </a:p>
          <a:p>
            <a:pPr lvl="1"/>
            <a:r>
              <a:rPr lang="en-US" dirty="0" smtClean="0">
                <a:solidFill>
                  <a:srgbClr val="0070C0"/>
                </a:solidFill>
              </a:rPr>
              <a:t>Ready </a:t>
            </a:r>
            <a:r>
              <a:rPr lang="en-US" dirty="0">
                <a:solidFill>
                  <a:srgbClr val="0070C0"/>
                </a:solidFill>
              </a:rPr>
              <a:t>State: </a:t>
            </a:r>
            <a:r>
              <a:rPr lang="en-US" dirty="0"/>
              <a:t>When the sender is in this state, it is only waiting for a packet from the network layer.</a:t>
            </a:r>
          </a:p>
          <a:p>
            <a:pPr lvl="2" algn="just">
              <a:buFont typeface="Wingdings" panose="05000000000000000000" pitchFamily="2" charset="2"/>
              <a:buChar char="ü"/>
            </a:pPr>
            <a:r>
              <a:rPr lang="en-US" dirty="0"/>
              <a:t>If a packet comes from the network layer, the sender creates a frame, saves a copy of the frame, starts the only timer and sends the frame. The sender then moves to the blocking state.</a:t>
            </a:r>
          </a:p>
          <a:p>
            <a:pPr lvl="1"/>
            <a:r>
              <a:rPr lang="en-US" dirty="0" smtClean="0">
                <a:solidFill>
                  <a:srgbClr val="0070C0"/>
                </a:solidFill>
              </a:rPr>
              <a:t>Blocking </a:t>
            </a:r>
            <a:r>
              <a:rPr lang="en-US" dirty="0">
                <a:solidFill>
                  <a:srgbClr val="0070C0"/>
                </a:solidFill>
              </a:rPr>
              <a:t>State: </a:t>
            </a:r>
            <a:r>
              <a:rPr lang="en-US" dirty="0"/>
              <a:t>When the sender is in this state, three events can occur:</a:t>
            </a:r>
          </a:p>
          <a:p>
            <a:pPr lvl="2" algn="just">
              <a:buFont typeface="Wingdings" panose="05000000000000000000" pitchFamily="2" charset="2"/>
              <a:buChar char="ü"/>
            </a:pPr>
            <a:r>
              <a:rPr lang="en-US" dirty="0" smtClean="0"/>
              <a:t>If </a:t>
            </a:r>
            <a:r>
              <a:rPr lang="en-US" dirty="0"/>
              <a:t>a time-out occurs, the sender resends the saved copy of the frame and restarts the timer.</a:t>
            </a:r>
          </a:p>
          <a:p>
            <a:pPr lvl="2" algn="just">
              <a:buFont typeface="Wingdings" panose="05000000000000000000" pitchFamily="2" charset="2"/>
              <a:buChar char="ü"/>
            </a:pPr>
            <a:r>
              <a:rPr lang="en-US" dirty="0" smtClean="0"/>
              <a:t>If </a:t>
            </a:r>
            <a:r>
              <a:rPr lang="en-US" dirty="0"/>
              <a:t>a corrupted ACK arrives, it is discarded.</a:t>
            </a:r>
          </a:p>
          <a:p>
            <a:pPr lvl="2" algn="just">
              <a:buFont typeface="Wingdings" panose="05000000000000000000" pitchFamily="2" charset="2"/>
              <a:buChar char="ü"/>
            </a:pPr>
            <a:r>
              <a:rPr lang="en-US" dirty="0" smtClean="0"/>
              <a:t>If </a:t>
            </a:r>
            <a:r>
              <a:rPr lang="en-US" dirty="0"/>
              <a:t>an error-free ACK arrives, the sender stops the timer and discards the saved copy of the frame. It then moves to the ready state.</a:t>
            </a:r>
          </a:p>
          <a:p>
            <a:pPr>
              <a:buFont typeface="Wingdings" panose="05000000000000000000" pitchFamily="2" charset="2"/>
              <a:buChar char="ü"/>
            </a:pPr>
            <a:endParaRPr lang="en-US" dirty="0"/>
          </a:p>
          <a:p>
            <a:endParaRPr lang="en-IN" dirty="0"/>
          </a:p>
        </p:txBody>
      </p:sp>
    </p:spTree>
    <p:extLst>
      <p:ext uri="{BB962C8B-B14F-4D97-AF65-F5344CB8AC3E}">
        <p14:creationId xmlns:p14="http://schemas.microsoft.com/office/powerpoint/2010/main" val="242447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Types </a:t>
            </a:r>
            <a:r>
              <a:rPr lang="en-IN" dirty="0">
                <a:solidFill>
                  <a:srgbClr val="FF0000"/>
                </a:solidFill>
              </a:rPr>
              <a:t>of Errors</a:t>
            </a:r>
          </a:p>
        </p:txBody>
      </p:sp>
      <p:sp>
        <p:nvSpPr>
          <p:cNvPr id="3" name="Content Placeholder 2"/>
          <p:cNvSpPr>
            <a:spLocks noGrp="1"/>
          </p:cNvSpPr>
          <p:nvPr>
            <p:ph idx="1"/>
          </p:nvPr>
        </p:nvSpPr>
        <p:spPr/>
        <p:txBody>
          <a:bodyPr/>
          <a:lstStyle/>
          <a:p>
            <a:pPr algn="just"/>
            <a:r>
              <a:rPr lang="en-US" dirty="0" smtClean="0"/>
              <a:t>When </a:t>
            </a:r>
            <a:r>
              <a:rPr lang="en-US" dirty="0"/>
              <a:t>bits flow from </a:t>
            </a:r>
            <a:r>
              <a:rPr lang="en-US" dirty="0" smtClean="0"/>
              <a:t>one point </a:t>
            </a:r>
            <a:r>
              <a:rPr lang="en-US" dirty="0"/>
              <a:t>to another, they are subject to unpredictable-changes </a:t>
            </a:r>
            <a:r>
              <a:rPr lang="en-US" dirty="0" smtClean="0"/>
              <a:t>because of </a:t>
            </a:r>
            <a:r>
              <a:rPr lang="en-US" dirty="0"/>
              <a:t>interference.</a:t>
            </a:r>
          </a:p>
          <a:p>
            <a:r>
              <a:rPr lang="en-US" dirty="0" smtClean="0"/>
              <a:t>The </a:t>
            </a:r>
            <a:r>
              <a:rPr lang="en-US" dirty="0"/>
              <a:t>interference can change the shape of the signal</a:t>
            </a:r>
            <a:r>
              <a:rPr lang="en-US" dirty="0" smtClean="0"/>
              <a:t>.</a:t>
            </a:r>
          </a:p>
          <a:p>
            <a:r>
              <a:rPr lang="en-US" dirty="0" smtClean="0"/>
              <a:t>Two </a:t>
            </a:r>
            <a:r>
              <a:rPr lang="en-US" dirty="0"/>
              <a:t>types of errors</a:t>
            </a:r>
            <a:r>
              <a:rPr lang="en-US" dirty="0" smtClean="0"/>
              <a:t>:</a:t>
            </a:r>
          </a:p>
          <a:p>
            <a:pPr marL="971550" lvl="1" indent="-514350">
              <a:buFont typeface="+mj-lt"/>
              <a:buAutoNum type="arabicPeriod"/>
            </a:pPr>
            <a:r>
              <a:rPr lang="en-US" dirty="0" smtClean="0"/>
              <a:t>Single-bit error</a:t>
            </a:r>
          </a:p>
          <a:p>
            <a:pPr marL="971550" lvl="1" indent="-514350">
              <a:buFont typeface="+mj-lt"/>
              <a:buAutoNum type="arabicPeriod"/>
            </a:pPr>
            <a:r>
              <a:rPr lang="en-US" dirty="0" smtClean="0"/>
              <a:t>Burst-error.</a:t>
            </a:r>
          </a:p>
          <a:p>
            <a:endParaRPr lang="en-US" dirty="0"/>
          </a:p>
          <a:p>
            <a:endParaRPr lang="en-US" dirty="0" smtClean="0"/>
          </a:p>
          <a:p>
            <a:endParaRPr lang="en-IN" dirty="0"/>
          </a:p>
        </p:txBody>
      </p:sp>
      <p:pic>
        <p:nvPicPr>
          <p:cNvPr id="4" name="Picture 3"/>
          <p:cNvPicPr>
            <a:picLocks noChangeAspect="1"/>
          </p:cNvPicPr>
          <p:nvPr/>
        </p:nvPicPr>
        <p:blipFill>
          <a:blip r:embed="rId2"/>
          <a:stretch>
            <a:fillRect/>
          </a:stretch>
        </p:blipFill>
        <p:spPr>
          <a:xfrm>
            <a:off x="3953815" y="3348508"/>
            <a:ext cx="7688686" cy="2828456"/>
          </a:xfrm>
          <a:prstGeom prst="rect">
            <a:avLst/>
          </a:prstGeom>
        </p:spPr>
      </p:pic>
    </p:spTree>
    <p:extLst>
      <p:ext uri="{BB962C8B-B14F-4D97-AF65-F5344CB8AC3E}">
        <p14:creationId xmlns:p14="http://schemas.microsoft.com/office/powerpoint/2010/main" val="1591844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How it works ?</a:t>
            </a:r>
          </a:p>
        </p:txBody>
      </p:sp>
      <p:sp>
        <p:nvSpPr>
          <p:cNvPr id="3" name="Content Placeholder 2"/>
          <p:cNvSpPr>
            <a:spLocks noGrp="1"/>
          </p:cNvSpPr>
          <p:nvPr>
            <p:ph idx="1"/>
          </p:nvPr>
        </p:nvSpPr>
        <p:spPr/>
        <p:txBody>
          <a:bodyPr/>
          <a:lstStyle/>
          <a:p>
            <a:r>
              <a:rPr lang="en-US" dirty="0" smtClean="0">
                <a:solidFill>
                  <a:srgbClr val="00B050"/>
                </a:solidFill>
              </a:rPr>
              <a:t>Receiver</a:t>
            </a:r>
            <a:endParaRPr lang="en-US" dirty="0">
              <a:solidFill>
                <a:srgbClr val="00B050"/>
              </a:solidFill>
            </a:endParaRPr>
          </a:p>
          <a:p>
            <a:pPr lvl="1" algn="just"/>
            <a:r>
              <a:rPr lang="en-US" dirty="0" smtClean="0"/>
              <a:t>The </a:t>
            </a:r>
            <a:r>
              <a:rPr lang="en-US" dirty="0"/>
              <a:t>receiver is always in the ready state. Two events may occur:</a:t>
            </a:r>
          </a:p>
          <a:p>
            <a:pPr lvl="1" algn="just"/>
            <a:r>
              <a:rPr lang="en-US" dirty="0" smtClean="0"/>
              <a:t>If </a:t>
            </a:r>
            <a:r>
              <a:rPr lang="en-US" dirty="0"/>
              <a:t>an error-free frame arrives, the message in the frame is delivered to the network layer and an ACK is sent.</a:t>
            </a:r>
          </a:p>
          <a:p>
            <a:pPr lvl="1" algn="just"/>
            <a:r>
              <a:rPr lang="en-US" dirty="0" smtClean="0"/>
              <a:t>If </a:t>
            </a:r>
            <a:r>
              <a:rPr lang="en-US" dirty="0"/>
              <a:t>a corrupted frame arrives, the frame is discarded.</a:t>
            </a:r>
          </a:p>
          <a:p>
            <a:endParaRPr lang="en-IN" dirty="0"/>
          </a:p>
        </p:txBody>
      </p:sp>
    </p:spTree>
    <p:extLst>
      <p:ext uri="{BB962C8B-B14F-4D97-AF65-F5344CB8AC3E}">
        <p14:creationId xmlns:p14="http://schemas.microsoft.com/office/powerpoint/2010/main" val="4264691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2305"/>
          </a:xfrm>
        </p:spPr>
        <p:txBody>
          <a:bodyPr>
            <a:normAutofit fontScale="90000"/>
          </a:bodyPr>
          <a:lstStyle/>
          <a:p>
            <a:r>
              <a:rPr lang="en-US" dirty="0" smtClean="0">
                <a:solidFill>
                  <a:srgbClr val="FF0000"/>
                </a:solidFill>
              </a:rPr>
              <a:t>Example</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146220" y="1017431"/>
            <a:ext cx="9903853" cy="5809141"/>
          </a:xfrm>
          <a:prstGeom prst="rect">
            <a:avLst/>
          </a:prstGeom>
        </p:spPr>
      </p:pic>
    </p:spTree>
    <p:extLst>
      <p:ext uri="{BB962C8B-B14F-4D97-AF65-F5344CB8AC3E}">
        <p14:creationId xmlns:p14="http://schemas.microsoft.com/office/powerpoint/2010/main" val="1306027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87851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352" y="244699"/>
            <a:ext cx="10515600" cy="708338"/>
          </a:xfrm>
        </p:spPr>
        <p:txBody>
          <a:bodyPr/>
          <a:lstStyle/>
          <a:p>
            <a:r>
              <a:rPr lang="en-IN" dirty="0">
                <a:solidFill>
                  <a:srgbClr val="FF0000"/>
                </a:solidFill>
              </a:rPr>
              <a:t>Types of Errors</a:t>
            </a:r>
          </a:p>
        </p:txBody>
      </p:sp>
      <p:sp>
        <p:nvSpPr>
          <p:cNvPr id="3" name="Content Placeholder 2"/>
          <p:cNvSpPr>
            <a:spLocks noGrp="1"/>
          </p:cNvSpPr>
          <p:nvPr>
            <p:ph idx="1"/>
          </p:nvPr>
        </p:nvSpPr>
        <p:spPr>
          <a:xfrm>
            <a:off x="838200" y="1081826"/>
            <a:ext cx="10515600" cy="5499278"/>
          </a:xfrm>
        </p:spPr>
        <p:txBody>
          <a:bodyPr>
            <a:normAutofit lnSpcReduction="10000"/>
          </a:bodyPr>
          <a:lstStyle/>
          <a:p>
            <a:pPr marL="0" indent="0">
              <a:buNone/>
            </a:pPr>
            <a:r>
              <a:rPr lang="en-US" dirty="0" smtClean="0"/>
              <a:t>1) Single-Bit </a:t>
            </a:r>
            <a:r>
              <a:rPr lang="en-US" dirty="0"/>
              <a:t>Error</a:t>
            </a:r>
          </a:p>
          <a:p>
            <a:pPr marL="457200" lvl="1" indent="0">
              <a:buNone/>
            </a:pPr>
            <a:r>
              <a:rPr lang="en-US" dirty="0" smtClean="0"/>
              <a:t>Only 1 bit of a given data is changed</a:t>
            </a:r>
            <a:endParaRPr lang="en-US" dirty="0"/>
          </a:p>
          <a:p>
            <a:pPr lvl="2"/>
            <a:r>
              <a:rPr lang="en-US" dirty="0" smtClean="0"/>
              <a:t> from 1 to 0 or</a:t>
            </a:r>
          </a:p>
          <a:p>
            <a:pPr lvl="2"/>
            <a:r>
              <a:rPr lang="en-US" dirty="0" smtClean="0"/>
              <a:t> from 0 to 1 (Figure 10.1a).</a:t>
            </a:r>
          </a:p>
          <a:p>
            <a:pPr marL="0" indent="0">
              <a:buNone/>
            </a:pPr>
            <a:r>
              <a:rPr lang="en-US" dirty="0" smtClean="0"/>
              <a:t>2) Burst </a:t>
            </a:r>
            <a:r>
              <a:rPr lang="en-US" dirty="0"/>
              <a:t>Error</a:t>
            </a:r>
          </a:p>
          <a:p>
            <a:pPr marL="457200" lvl="1" indent="0">
              <a:buNone/>
            </a:pPr>
            <a:r>
              <a:rPr lang="en-US" dirty="0" smtClean="0"/>
              <a:t>Two </a:t>
            </a:r>
            <a:r>
              <a:rPr lang="en-US" dirty="0"/>
              <a:t>or more bits in the data have changed</a:t>
            </a:r>
          </a:p>
          <a:p>
            <a:pPr lvl="2"/>
            <a:r>
              <a:rPr lang="en-US" dirty="0" smtClean="0"/>
              <a:t> </a:t>
            </a:r>
            <a:r>
              <a:rPr lang="en-US" dirty="0"/>
              <a:t>from 1 to 0 or</a:t>
            </a:r>
          </a:p>
          <a:p>
            <a:pPr lvl="2"/>
            <a:r>
              <a:rPr lang="en-US" dirty="0" smtClean="0"/>
              <a:t> </a:t>
            </a:r>
            <a:r>
              <a:rPr lang="en-US" dirty="0"/>
              <a:t>from 0 to 1 (Figure 10.1b).</a:t>
            </a:r>
          </a:p>
          <a:p>
            <a:r>
              <a:rPr lang="en-US" dirty="0" smtClean="0"/>
              <a:t>A </a:t>
            </a:r>
            <a:r>
              <a:rPr lang="en-US" dirty="0"/>
              <a:t>burst-error occurs more than a single-bit error. This is because: Normally, the duration of noise is longer than the duration of 1-bit.</a:t>
            </a:r>
          </a:p>
          <a:p>
            <a:r>
              <a:rPr lang="en-US" dirty="0" smtClean="0"/>
              <a:t>When </a:t>
            </a:r>
            <a:r>
              <a:rPr lang="en-US" dirty="0"/>
              <a:t>noise affects data, the noise also affects the bits.</a:t>
            </a:r>
          </a:p>
          <a:p>
            <a:r>
              <a:rPr lang="en-US" dirty="0" smtClean="0"/>
              <a:t>The </a:t>
            </a:r>
            <a:r>
              <a:rPr lang="en-US" dirty="0"/>
              <a:t>no. of corrupted-bits depends on</a:t>
            </a:r>
          </a:p>
          <a:p>
            <a:pPr lvl="1"/>
            <a:r>
              <a:rPr lang="en-US" dirty="0" smtClean="0"/>
              <a:t>data-rate </a:t>
            </a:r>
            <a:r>
              <a:rPr lang="en-US" dirty="0"/>
              <a:t>and</a:t>
            </a:r>
          </a:p>
          <a:p>
            <a:pPr lvl="1"/>
            <a:r>
              <a:rPr lang="en-US" dirty="0" smtClean="0"/>
              <a:t>duration </a:t>
            </a:r>
            <a:r>
              <a:rPr lang="en-US" dirty="0"/>
              <a:t>of noise.</a:t>
            </a:r>
          </a:p>
          <a:p>
            <a:endParaRPr lang="en-US" dirty="0"/>
          </a:p>
        </p:txBody>
      </p:sp>
    </p:spTree>
    <p:extLst>
      <p:ext uri="{BB962C8B-B14F-4D97-AF65-F5344CB8AC3E}">
        <p14:creationId xmlns:p14="http://schemas.microsoft.com/office/powerpoint/2010/main" val="178908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Redundancy</a:t>
            </a:r>
            <a:endParaRPr lang="en-IN" dirty="0">
              <a:solidFill>
                <a:srgbClr val="FF0000"/>
              </a:solidFill>
            </a:endParaRPr>
          </a:p>
        </p:txBody>
      </p:sp>
      <p:sp>
        <p:nvSpPr>
          <p:cNvPr id="3" name="Content Placeholder 2"/>
          <p:cNvSpPr>
            <a:spLocks noGrp="1"/>
          </p:cNvSpPr>
          <p:nvPr>
            <p:ph idx="1"/>
          </p:nvPr>
        </p:nvSpPr>
        <p:spPr/>
        <p:txBody>
          <a:bodyPr/>
          <a:lstStyle/>
          <a:p>
            <a:r>
              <a:rPr lang="en-US" dirty="0" smtClean="0"/>
              <a:t>The </a:t>
            </a:r>
            <a:r>
              <a:rPr lang="en-US" dirty="0"/>
              <a:t>central concept in detecting/correcting errors is redundancy.</a:t>
            </a:r>
          </a:p>
          <a:p>
            <a:r>
              <a:rPr lang="en-US" dirty="0" smtClean="0"/>
              <a:t>Some </a:t>
            </a:r>
            <a:r>
              <a:rPr lang="en-US" dirty="0"/>
              <a:t>extra-bits along with the data have to be sent to detect/correct errors. These extra bits are called redundant-bits.</a:t>
            </a:r>
          </a:p>
          <a:p>
            <a:r>
              <a:rPr lang="en-US" dirty="0" smtClean="0"/>
              <a:t>The </a:t>
            </a:r>
            <a:r>
              <a:rPr lang="en-US" dirty="0"/>
              <a:t>redundant-bits are</a:t>
            </a:r>
          </a:p>
          <a:p>
            <a:pPr lvl="1">
              <a:buFont typeface="Wingdings" panose="05000000000000000000" pitchFamily="2" charset="2"/>
              <a:buChar char="ü"/>
            </a:pPr>
            <a:r>
              <a:rPr lang="en-US" dirty="0" smtClean="0"/>
              <a:t>added </a:t>
            </a:r>
            <a:r>
              <a:rPr lang="en-US" dirty="0"/>
              <a:t>by the sender and</a:t>
            </a:r>
          </a:p>
          <a:p>
            <a:pPr lvl="1">
              <a:buFont typeface="Wingdings" panose="05000000000000000000" pitchFamily="2" charset="2"/>
              <a:buChar char="ü"/>
            </a:pPr>
            <a:r>
              <a:rPr lang="en-US" dirty="0" smtClean="0"/>
              <a:t>removed </a:t>
            </a:r>
            <a:r>
              <a:rPr lang="en-US" dirty="0"/>
              <a:t>by the receiver.</a:t>
            </a:r>
          </a:p>
          <a:p>
            <a:r>
              <a:rPr lang="en-US" dirty="0" smtClean="0"/>
              <a:t>The </a:t>
            </a:r>
            <a:r>
              <a:rPr lang="en-US" dirty="0"/>
              <a:t>presence of redundant-bits allows the receiver to detect/correct errors.</a:t>
            </a:r>
          </a:p>
          <a:p>
            <a:endParaRPr lang="en-IN" dirty="0"/>
          </a:p>
        </p:txBody>
      </p:sp>
    </p:spTree>
    <p:extLst>
      <p:ext uri="{BB962C8B-B14F-4D97-AF65-F5344CB8AC3E}">
        <p14:creationId xmlns:p14="http://schemas.microsoft.com/office/powerpoint/2010/main" val="585714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4929</Words>
  <Application>Microsoft Office PowerPoint</Application>
  <PresentationFormat>Widescreen</PresentationFormat>
  <Paragraphs>507</Paragraphs>
  <Slides>72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Wingdings</vt:lpstr>
      <vt:lpstr>Office Theme</vt:lpstr>
      <vt:lpstr>DATA LINK LAYER(DLL)</vt:lpstr>
      <vt:lpstr>Data Link Layer</vt:lpstr>
      <vt:lpstr>Data Link Layer</vt:lpstr>
      <vt:lpstr>Data Link Layer</vt:lpstr>
      <vt:lpstr>Data Link Layer</vt:lpstr>
      <vt:lpstr>ERROR-DETECTION AND CORRECTION</vt:lpstr>
      <vt:lpstr>Types of Errors</vt:lpstr>
      <vt:lpstr>Types of Errors</vt:lpstr>
      <vt:lpstr>Redundancy</vt:lpstr>
      <vt:lpstr>Error Detection vs. Error Correction</vt:lpstr>
      <vt:lpstr>Coding</vt:lpstr>
      <vt:lpstr>Block Coding</vt:lpstr>
      <vt:lpstr>Error Detection</vt:lpstr>
      <vt:lpstr>How it works?</vt:lpstr>
      <vt:lpstr>Example</vt:lpstr>
      <vt:lpstr>Hamming Distance</vt:lpstr>
      <vt:lpstr>Hamming Distance</vt:lpstr>
      <vt:lpstr>Minimum Hamming Distance for Error Detection </vt:lpstr>
      <vt:lpstr>Minimum Hamming Distance for Error Detection</vt:lpstr>
      <vt:lpstr>Linear Block Codes</vt:lpstr>
      <vt:lpstr>Minimum Distance for Linear Block Codes</vt:lpstr>
      <vt:lpstr>Parity Check Code</vt:lpstr>
      <vt:lpstr>Parity Check Code</vt:lpstr>
      <vt:lpstr>Parity Check Code</vt:lpstr>
      <vt:lpstr>Parity Check Code</vt:lpstr>
      <vt:lpstr>Example</vt:lpstr>
      <vt:lpstr>Cyclic Codes</vt:lpstr>
      <vt:lpstr>Cyclic Codes</vt:lpstr>
      <vt:lpstr>Cyclic Codes</vt:lpstr>
      <vt:lpstr>Cyclic Codes</vt:lpstr>
      <vt:lpstr>Cyclic Codes</vt:lpstr>
      <vt:lpstr>Cyclic Codes</vt:lpstr>
      <vt:lpstr>Polynomials</vt:lpstr>
      <vt:lpstr>Cyclic Code Encoder Using Polynomials</vt:lpstr>
      <vt:lpstr>Cyclic Code Analysis</vt:lpstr>
      <vt:lpstr>Checksum</vt:lpstr>
      <vt:lpstr>Checksum</vt:lpstr>
      <vt:lpstr>Concept of Checksum</vt:lpstr>
      <vt:lpstr>One's Complement</vt:lpstr>
      <vt:lpstr>One's Complement</vt:lpstr>
      <vt:lpstr>One's Complement</vt:lpstr>
      <vt:lpstr>One's Complement</vt:lpstr>
      <vt:lpstr>One's Complement</vt:lpstr>
      <vt:lpstr>DLC SERVICES</vt:lpstr>
      <vt:lpstr>Why the whole message is not packed in one frame?</vt:lpstr>
      <vt:lpstr>Frame Size</vt:lpstr>
      <vt:lpstr>Character Oriented Framing</vt:lpstr>
      <vt:lpstr>Character Oriented Framing</vt:lpstr>
      <vt:lpstr>Character Oriented Framing</vt:lpstr>
      <vt:lpstr>Bit Oriented Framing</vt:lpstr>
      <vt:lpstr>Bit Oriented Framing</vt:lpstr>
      <vt:lpstr>Bit Oriented Framing</vt:lpstr>
      <vt:lpstr>Flow Control and Error Control</vt:lpstr>
      <vt:lpstr>Flow Control and Error Control</vt:lpstr>
      <vt:lpstr>Buffers</vt:lpstr>
      <vt:lpstr>Error Control</vt:lpstr>
      <vt:lpstr>Connectionless and Connection-Oriented</vt:lpstr>
      <vt:lpstr>Connectionless and Connection-Oriented</vt:lpstr>
      <vt:lpstr>DATA LINK LAYER PROTOCOLS</vt:lpstr>
      <vt:lpstr>DATA LINK LAYER PROTOCOLS</vt:lpstr>
      <vt:lpstr>Simplest Protocol</vt:lpstr>
      <vt:lpstr>Design</vt:lpstr>
      <vt:lpstr>FSMs</vt:lpstr>
      <vt:lpstr>How it works?</vt:lpstr>
      <vt:lpstr>Example</vt:lpstr>
      <vt:lpstr>Stop &amp; Wait Protocol</vt:lpstr>
      <vt:lpstr>Design</vt:lpstr>
      <vt:lpstr>FSMs</vt:lpstr>
      <vt:lpstr>How it works ?</vt:lpstr>
      <vt:lpstr>How it works ?</vt:lpstr>
      <vt:lpstr>Example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Detection and Correction</dc:title>
  <dc:creator>Lenovo</dc:creator>
  <cp:lastModifiedBy>Lenovo</cp:lastModifiedBy>
  <cp:revision>131</cp:revision>
  <dcterms:created xsi:type="dcterms:W3CDTF">2023-12-18T11:01:03Z</dcterms:created>
  <dcterms:modified xsi:type="dcterms:W3CDTF">2024-01-11T05:00:30Z</dcterms:modified>
</cp:coreProperties>
</file>